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7"/>
  </p:notesMasterIdLst>
  <p:handoutMasterIdLst>
    <p:handoutMasterId r:id="rId188"/>
  </p:handoutMasterIdLst>
  <p:sldIdLst>
    <p:sldId id="434" r:id="rId2"/>
    <p:sldId id="462" r:id="rId3"/>
    <p:sldId id="518" r:id="rId4"/>
    <p:sldId id="577" r:id="rId5"/>
    <p:sldId id="519" r:id="rId6"/>
    <p:sldId id="520" r:id="rId7"/>
    <p:sldId id="442" r:id="rId8"/>
    <p:sldId id="448" r:id="rId9"/>
    <p:sldId id="449" r:id="rId10"/>
    <p:sldId id="450" r:id="rId11"/>
    <p:sldId id="451" r:id="rId12"/>
    <p:sldId id="452" r:id="rId13"/>
    <p:sldId id="453" r:id="rId14"/>
    <p:sldId id="266" r:id="rId15"/>
    <p:sldId id="389" r:id="rId16"/>
    <p:sldId id="552" r:id="rId17"/>
    <p:sldId id="271" r:id="rId18"/>
    <p:sldId id="272" r:id="rId19"/>
    <p:sldId id="273" r:id="rId20"/>
    <p:sldId id="274" r:id="rId21"/>
    <p:sldId id="580" r:id="rId22"/>
    <p:sldId id="424" r:id="rId23"/>
    <p:sldId id="387" r:id="rId24"/>
    <p:sldId id="388" r:id="rId25"/>
    <p:sldId id="441" r:id="rId26"/>
    <p:sldId id="412" r:id="rId27"/>
    <p:sldId id="413" r:id="rId28"/>
    <p:sldId id="414" r:id="rId29"/>
    <p:sldId id="415" r:id="rId30"/>
    <p:sldId id="416" r:id="rId31"/>
    <p:sldId id="417" r:id="rId32"/>
    <p:sldId id="418" r:id="rId33"/>
    <p:sldId id="419" r:id="rId34"/>
    <p:sldId id="420" r:id="rId35"/>
    <p:sldId id="502" r:id="rId36"/>
    <p:sldId id="503" r:id="rId37"/>
    <p:sldId id="463" r:id="rId38"/>
    <p:sldId id="464" r:id="rId39"/>
    <p:sldId id="465" r:id="rId40"/>
    <p:sldId id="508" r:id="rId41"/>
    <p:sldId id="421" r:id="rId42"/>
    <p:sldId id="557" r:id="rId43"/>
    <p:sldId id="422" r:id="rId44"/>
    <p:sldId id="576" r:id="rId45"/>
    <p:sldId id="423" r:id="rId46"/>
    <p:sldId id="558" r:id="rId47"/>
    <p:sldId id="505" r:id="rId48"/>
    <p:sldId id="504" r:id="rId49"/>
    <p:sldId id="556" r:id="rId50"/>
    <p:sldId id="467" r:id="rId51"/>
    <p:sldId id="372" r:id="rId52"/>
    <p:sldId id="310" r:id="rId53"/>
    <p:sldId id="312" r:id="rId54"/>
    <p:sldId id="313" r:id="rId55"/>
    <p:sldId id="317" r:id="rId56"/>
    <p:sldId id="318" r:id="rId57"/>
    <p:sldId id="319" r:id="rId58"/>
    <p:sldId id="300" r:id="rId59"/>
    <p:sldId id="301" r:id="rId60"/>
    <p:sldId id="433" r:id="rId61"/>
    <p:sldId id="302" r:id="rId62"/>
    <p:sldId id="303" r:id="rId63"/>
    <p:sldId id="435" r:id="rId64"/>
    <p:sldId id="304" r:id="rId65"/>
    <p:sldId id="305" r:id="rId66"/>
    <p:sldId id="306" r:id="rId67"/>
    <p:sldId id="562" r:id="rId68"/>
    <p:sldId id="307" r:id="rId69"/>
    <p:sldId id="509" r:id="rId70"/>
    <p:sldId id="308" r:id="rId71"/>
    <p:sldId id="309" r:id="rId72"/>
    <p:sldId id="315" r:id="rId73"/>
    <p:sldId id="314" r:id="rId74"/>
    <p:sldId id="316" r:id="rId75"/>
    <p:sldId id="409" r:id="rId76"/>
    <p:sldId id="411" r:id="rId77"/>
    <p:sldId id="554" r:id="rId78"/>
    <p:sldId id="553" r:id="rId79"/>
    <p:sldId id="469" r:id="rId80"/>
    <p:sldId id="468" r:id="rId81"/>
    <p:sldId id="470" r:id="rId82"/>
    <p:sldId id="471" r:id="rId83"/>
    <p:sldId id="499" r:id="rId84"/>
    <p:sldId id="495" r:id="rId85"/>
    <p:sldId id="497" r:id="rId86"/>
    <p:sldId id="498" r:id="rId87"/>
    <p:sldId id="555" r:id="rId88"/>
    <p:sldId id="446" r:id="rId89"/>
    <p:sldId id="326" r:id="rId90"/>
    <p:sldId id="408" r:id="rId91"/>
    <p:sldId id="329" r:id="rId92"/>
    <p:sldId id="331" r:id="rId93"/>
    <p:sldId id="325" r:id="rId94"/>
    <p:sldId id="333" r:id="rId95"/>
    <p:sldId id="335" r:id="rId96"/>
    <p:sldId id="334" r:id="rId97"/>
    <p:sldId id="336" r:id="rId98"/>
    <p:sldId id="338" r:id="rId99"/>
    <p:sldId id="339" r:id="rId100"/>
    <p:sldId id="342" r:id="rId101"/>
    <p:sldId id="343" r:id="rId102"/>
    <p:sldId id="344" r:id="rId103"/>
    <p:sldId id="345" r:id="rId104"/>
    <p:sldId id="346" r:id="rId105"/>
    <p:sldId id="347" r:id="rId106"/>
    <p:sldId id="348" r:id="rId107"/>
    <p:sldId id="564" r:id="rId108"/>
    <p:sldId id="521" r:id="rId109"/>
    <p:sldId id="522" r:id="rId110"/>
    <p:sldId id="523" r:id="rId111"/>
    <p:sldId id="524" r:id="rId112"/>
    <p:sldId id="565" r:id="rId113"/>
    <p:sldId id="566" r:id="rId114"/>
    <p:sldId id="567" r:id="rId115"/>
    <p:sldId id="568" r:id="rId116"/>
    <p:sldId id="569" r:id="rId117"/>
    <p:sldId id="570" r:id="rId118"/>
    <p:sldId id="572" r:id="rId119"/>
    <p:sldId id="573" r:id="rId120"/>
    <p:sldId id="525" r:id="rId121"/>
    <p:sldId id="526" r:id="rId122"/>
    <p:sldId id="527" r:id="rId123"/>
    <p:sldId id="407" r:id="rId124"/>
    <p:sldId id="547" r:id="rId125"/>
    <p:sldId id="548" r:id="rId126"/>
    <p:sldId id="549" r:id="rId127"/>
    <p:sldId id="550" r:id="rId128"/>
    <p:sldId id="551" r:id="rId129"/>
    <p:sldId id="575" r:id="rId130"/>
    <p:sldId id="559" r:id="rId131"/>
    <p:sldId id="560" r:id="rId132"/>
    <p:sldId id="563" r:id="rId133"/>
    <p:sldId id="561" r:id="rId134"/>
    <p:sldId id="447" r:id="rId135"/>
    <p:sldId id="454" r:id="rId136"/>
    <p:sldId id="456" r:id="rId137"/>
    <p:sldId id="455" r:id="rId138"/>
    <p:sldId id="457" r:id="rId139"/>
    <p:sldId id="458" r:id="rId140"/>
    <p:sldId id="461" r:id="rId141"/>
    <p:sldId id="355" r:id="rId142"/>
    <p:sldId id="358" r:id="rId143"/>
    <p:sldId id="459" r:id="rId144"/>
    <p:sldId id="359" r:id="rId145"/>
    <p:sldId id="360" r:id="rId146"/>
    <p:sldId id="361" r:id="rId147"/>
    <p:sldId id="362" r:id="rId148"/>
    <p:sldId id="363" r:id="rId149"/>
    <p:sldId id="364" r:id="rId150"/>
    <p:sldId id="460" r:id="rId151"/>
    <p:sldId id="483" r:id="rId152"/>
    <p:sldId id="532" r:id="rId153"/>
    <p:sldId id="533" r:id="rId154"/>
    <p:sldId id="534" r:id="rId155"/>
    <p:sldId id="535" r:id="rId156"/>
    <p:sldId id="536" r:id="rId157"/>
    <p:sldId id="537" r:id="rId158"/>
    <p:sldId id="538" r:id="rId159"/>
    <p:sldId id="539" r:id="rId160"/>
    <p:sldId id="578" r:id="rId161"/>
    <p:sldId id="579" r:id="rId162"/>
    <p:sldId id="540" r:id="rId163"/>
    <p:sldId id="541" r:id="rId164"/>
    <p:sldId id="574" r:id="rId165"/>
    <p:sldId id="472" r:id="rId166"/>
    <p:sldId id="474" r:id="rId167"/>
    <p:sldId id="475" r:id="rId168"/>
    <p:sldId id="476" r:id="rId169"/>
    <p:sldId id="405" r:id="rId170"/>
    <p:sldId id="444" r:id="rId171"/>
    <p:sldId id="406" r:id="rId172"/>
    <p:sldId id="323" r:id="rId173"/>
    <p:sldId id="324" r:id="rId174"/>
    <p:sldId id="437" r:id="rId175"/>
    <p:sldId id="390" r:id="rId176"/>
    <p:sldId id="517" r:id="rId177"/>
    <p:sldId id="528" r:id="rId178"/>
    <p:sldId id="529" r:id="rId179"/>
    <p:sldId id="530" r:id="rId180"/>
    <p:sldId id="531" r:id="rId181"/>
    <p:sldId id="485" r:id="rId182"/>
    <p:sldId id="486" r:id="rId183"/>
    <p:sldId id="487" r:id="rId184"/>
    <p:sldId id="488" r:id="rId185"/>
    <p:sldId id="489" r:id="rId186"/>
  </p:sldIdLst>
  <p:sldSz cx="9144000" cy="6858000" type="screen4x3"/>
  <p:notesSz cx="6858000" cy="9077325"/>
  <p:defaultTextStyle>
    <a:defPPr>
      <a:defRPr lang="en-US"/>
    </a:defPPr>
    <a:lvl1pPr algn="l" rtl="0" fontAlgn="base">
      <a:spcBef>
        <a:spcPct val="0"/>
      </a:spcBef>
      <a:spcAft>
        <a:spcPct val="0"/>
      </a:spcAft>
      <a:defRPr sz="4400" kern="1200">
        <a:solidFill>
          <a:schemeClr val="bg1"/>
        </a:solidFill>
        <a:latin typeface="Times New Roman" charset="0"/>
        <a:ea typeface="+mn-ea"/>
        <a:cs typeface="+mn-cs"/>
      </a:defRPr>
    </a:lvl1pPr>
    <a:lvl2pPr marL="457200" algn="l" rtl="0" fontAlgn="base">
      <a:spcBef>
        <a:spcPct val="0"/>
      </a:spcBef>
      <a:spcAft>
        <a:spcPct val="0"/>
      </a:spcAft>
      <a:defRPr sz="4400" kern="1200">
        <a:solidFill>
          <a:schemeClr val="bg1"/>
        </a:solidFill>
        <a:latin typeface="Times New Roman" charset="0"/>
        <a:ea typeface="+mn-ea"/>
        <a:cs typeface="+mn-cs"/>
      </a:defRPr>
    </a:lvl2pPr>
    <a:lvl3pPr marL="914400" algn="l" rtl="0" fontAlgn="base">
      <a:spcBef>
        <a:spcPct val="0"/>
      </a:spcBef>
      <a:spcAft>
        <a:spcPct val="0"/>
      </a:spcAft>
      <a:defRPr sz="4400" kern="1200">
        <a:solidFill>
          <a:schemeClr val="bg1"/>
        </a:solidFill>
        <a:latin typeface="Times New Roman" charset="0"/>
        <a:ea typeface="+mn-ea"/>
        <a:cs typeface="+mn-cs"/>
      </a:defRPr>
    </a:lvl3pPr>
    <a:lvl4pPr marL="1371600" algn="l" rtl="0" fontAlgn="base">
      <a:spcBef>
        <a:spcPct val="0"/>
      </a:spcBef>
      <a:spcAft>
        <a:spcPct val="0"/>
      </a:spcAft>
      <a:defRPr sz="4400" kern="1200">
        <a:solidFill>
          <a:schemeClr val="bg1"/>
        </a:solidFill>
        <a:latin typeface="Times New Roman" charset="0"/>
        <a:ea typeface="+mn-ea"/>
        <a:cs typeface="+mn-cs"/>
      </a:defRPr>
    </a:lvl4pPr>
    <a:lvl5pPr marL="1828800" algn="l" rtl="0" fontAlgn="base">
      <a:spcBef>
        <a:spcPct val="0"/>
      </a:spcBef>
      <a:spcAft>
        <a:spcPct val="0"/>
      </a:spcAft>
      <a:defRPr sz="4400" kern="1200">
        <a:solidFill>
          <a:schemeClr val="bg1"/>
        </a:solidFill>
        <a:latin typeface="Times New Roman" charset="0"/>
        <a:ea typeface="+mn-ea"/>
        <a:cs typeface="+mn-cs"/>
      </a:defRPr>
    </a:lvl5pPr>
    <a:lvl6pPr marL="2286000" algn="l" defTabSz="914400" rtl="0" eaLnBrk="1" latinLnBrk="0" hangingPunct="1">
      <a:defRPr sz="4400" kern="1200">
        <a:solidFill>
          <a:schemeClr val="bg1"/>
        </a:solidFill>
        <a:latin typeface="Times New Roman" charset="0"/>
        <a:ea typeface="+mn-ea"/>
        <a:cs typeface="+mn-cs"/>
      </a:defRPr>
    </a:lvl6pPr>
    <a:lvl7pPr marL="2743200" algn="l" defTabSz="914400" rtl="0" eaLnBrk="1" latinLnBrk="0" hangingPunct="1">
      <a:defRPr sz="4400" kern="1200">
        <a:solidFill>
          <a:schemeClr val="bg1"/>
        </a:solidFill>
        <a:latin typeface="Times New Roman" charset="0"/>
        <a:ea typeface="+mn-ea"/>
        <a:cs typeface="+mn-cs"/>
      </a:defRPr>
    </a:lvl7pPr>
    <a:lvl8pPr marL="3200400" algn="l" defTabSz="914400" rtl="0" eaLnBrk="1" latinLnBrk="0" hangingPunct="1">
      <a:defRPr sz="4400" kern="1200">
        <a:solidFill>
          <a:schemeClr val="bg1"/>
        </a:solidFill>
        <a:latin typeface="Times New Roman" charset="0"/>
        <a:ea typeface="+mn-ea"/>
        <a:cs typeface="+mn-cs"/>
      </a:defRPr>
    </a:lvl8pPr>
    <a:lvl9pPr marL="3657600" algn="l" defTabSz="914400" rtl="0" eaLnBrk="1" latinLnBrk="0" hangingPunct="1">
      <a:defRPr sz="4400" kern="1200">
        <a:solidFill>
          <a:schemeClr val="bg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59">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FF66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p:scale>
          <a:sx n="60" d="100"/>
          <a:sy n="60" d="100"/>
        </p:scale>
        <p:origin x="-2098" y="-10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9" d="100"/>
          <a:sy n="79" d="100"/>
        </p:scale>
        <p:origin x="-2851" y="-67"/>
      </p:cViewPr>
      <p:guideLst>
        <p:guide orient="horz" pos="2859"/>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98659" name="Rectangle 3"/>
          <p:cNvSpPr>
            <a:spLocks noGrp="1" noChangeArrowheads="1"/>
          </p:cNvSpPr>
          <p:nvPr>
            <p:ph type="dt" sz="quarter" idx="1"/>
          </p:nvPr>
        </p:nvSpPr>
        <p:spPr bwMode="auto">
          <a:xfrm>
            <a:off x="3886200"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98660" name="Rectangle 4"/>
          <p:cNvSpPr>
            <a:spLocks noGrp="1" noChangeArrowheads="1"/>
          </p:cNvSpPr>
          <p:nvPr>
            <p:ph type="ftr" sz="quarter" idx="2"/>
          </p:nvPr>
        </p:nvSpPr>
        <p:spPr bwMode="auto">
          <a:xfrm>
            <a:off x="0" y="862330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98661" name="Rectangle 5"/>
          <p:cNvSpPr>
            <a:spLocks noGrp="1" noChangeArrowheads="1"/>
          </p:cNvSpPr>
          <p:nvPr>
            <p:ph type="sldNum" sz="quarter" idx="3"/>
          </p:nvPr>
        </p:nvSpPr>
        <p:spPr bwMode="auto">
          <a:xfrm>
            <a:off x="3886200" y="862330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06DDBD75-483C-4ED4-9CC0-0635C9E5D8BE}" type="slidenum">
              <a:rPr lang="en-US"/>
              <a:pPr>
                <a:defRPr/>
              </a:pPr>
              <a:t>‹#›</a:t>
            </a:fld>
            <a:endParaRPr lang="en-US"/>
          </a:p>
        </p:txBody>
      </p:sp>
    </p:spTree>
    <p:extLst>
      <p:ext uri="{BB962C8B-B14F-4D97-AF65-F5344CB8AC3E}">
        <p14:creationId xmlns:p14="http://schemas.microsoft.com/office/powerpoint/2010/main" val="1533489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22531" name="Rectangle 3"/>
          <p:cNvSpPr>
            <a:spLocks noGrp="1" noChangeArrowheads="1"/>
          </p:cNvSpPr>
          <p:nvPr>
            <p:ph type="dt" idx="1"/>
          </p:nvPr>
        </p:nvSpPr>
        <p:spPr bwMode="auto">
          <a:xfrm>
            <a:off x="3886200"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67940" name="Rectangle 4"/>
          <p:cNvSpPr>
            <a:spLocks noGrp="1" noRot="1" noChangeAspect="1" noChangeArrowheads="1" noTextEdit="1"/>
          </p:cNvSpPr>
          <p:nvPr>
            <p:ph type="sldImg" idx="2"/>
          </p:nvPr>
        </p:nvSpPr>
        <p:spPr bwMode="auto">
          <a:xfrm>
            <a:off x="1160463" y="681038"/>
            <a:ext cx="4538662" cy="34036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914400" y="4311650"/>
            <a:ext cx="5029200" cy="408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62330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22535" name="Rectangle 7"/>
          <p:cNvSpPr>
            <a:spLocks noGrp="1" noChangeArrowheads="1"/>
          </p:cNvSpPr>
          <p:nvPr>
            <p:ph type="sldNum" sz="quarter" idx="5"/>
          </p:nvPr>
        </p:nvSpPr>
        <p:spPr bwMode="auto">
          <a:xfrm>
            <a:off x="3886200" y="862330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9AC6BE4F-2C66-49A6-AE41-80CD70241035}" type="slidenum">
              <a:rPr lang="en-US"/>
              <a:pPr>
                <a:defRPr/>
              </a:pPr>
              <a:t>‹#›</a:t>
            </a:fld>
            <a:endParaRPr lang="en-US"/>
          </a:p>
        </p:txBody>
      </p:sp>
    </p:spTree>
    <p:extLst>
      <p:ext uri="{BB962C8B-B14F-4D97-AF65-F5344CB8AC3E}">
        <p14:creationId xmlns:p14="http://schemas.microsoft.com/office/powerpoint/2010/main" val="774257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p:spPr>
        <p:txBody>
          <a:bodyPr/>
          <a:lstStyle/>
          <a:p>
            <a:r>
              <a:rPr lang="en-US">
                <a:latin typeface="Times New Roman" charset="0"/>
              </a:rPr>
              <a:t>This is a free gas macroseep in the Ballona Channel in Los Angeles in California</a:t>
            </a:r>
          </a:p>
        </p:txBody>
      </p:sp>
      <p:sp>
        <p:nvSpPr>
          <p:cNvPr id="16896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4BBB1F7-58CE-495F-B3A7-72FE64CB72D9}" type="slidenum">
              <a:rPr lang="en-US" sz="1200" smtClean="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3C5AFF5-F90D-4304-B24B-A231FC4F071D}" type="slidenum">
              <a:rPr lang="en-US" sz="1200" smtClean="0"/>
              <a:pPr eaLnBrk="1" hangingPunct="1"/>
              <a:t>2</a:t>
            </a:fld>
            <a:endParaRPr lang="en-US" sz="1200"/>
          </a:p>
        </p:txBody>
      </p:sp>
      <p:sp>
        <p:nvSpPr>
          <p:cNvPr id="169987" name="Rectangle 2"/>
          <p:cNvSpPr>
            <a:spLocks noGrp="1" noRot="1" noChangeAspect="1" noChangeArrowheads="1" noTextEdit="1"/>
          </p:cNvSpPr>
          <p:nvPr>
            <p:ph type="sldImg"/>
          </p:nvPr>
        </p:nvSpPr>
        <p:spPr>
          <a:xfrm>
            <a:off x="1162050" y="681038"/>
            <a:ext cx="4538663" cy="3403600"/>
          </a:xfrm>
          <a:ln/>
        </p:spPr>
      </p:sp>
      <p:sp>
        <p:nvSpPr>
          <p:cNvPr id="169988" name="Rectangle 3"/>
          <p:cNvSpPr>
            <a:spLocks noGrp="1" noChangeArrowheads="1"/>
          </p:cNvSpPr>
          <p:nvPr>
            <p:ph type="body" idx="1"/>
          </p:nvPr>
        </p:nvSpPr>
        <p:spPr>
          <a:noFill/>
        </p:spPr>
        <p:txBody>
          <a:bodyPr/>
          <a:lstStyle/>
          <a:p>
            <a:pPr eaLnBrk="1" hangingPunct="1"/>
            <a:r>
              <a:rPr lang="en-US">
                <a:latin typeface="Times New Roman" charset="0"/>
              </a:rPr>
              <a:t>As we all would agree, the foundation of this technology lies in locating and analyzing macro and micro seeps, such s the macro seeps shown on this slide.  Light gases, such as ethane can be mapped, even in microseeps, as shown by the next slide.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1970’s we auger drilled 3 ½ inch, 12 foot deep holes to collect soil gas samples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3</a:t>
            </a:fld>
            <a:endParaRPr lang="en-US"/>
          </a:p>
        </p:txBody>
      </p:sp>
    </p:spTree>
    <p:extLst>
      <p:ext uri="{BB962C8B-B14F-4D97-AF65-F5344CB8AC3E}">
        <p14:creationId xmlns:p14="http://schemas.microsoft.com/office/powerpoint/2010/main" val="427500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inflatable rubber packer was pressurized to seal the hole before withdrawing soil gas at a low rate, 100 </a:t>
            </a:r>
            <a:r>
              <a:rPr lang="en-US" dirty="0" err="1"/>
              <a:t>ml.minute</a:t>
            </a:r>
            <a:endParaRPr lang="en-US" dirty="0"/>
          </a:p>
          <a:p>
            <a:endParaRPr lang="en-US" dirty="0"/>
          </a:p>
          <a:p>
            <a:r>
              <a:rPr lang="en-US" dirty="0"/>
              <a:t>The GC was in a truck mounted lab and samples analyzed for C1 –C4</a:t>
            </a:r>
          </a:p>
          <a:p>
            <a:r>
              <a:rPr lang="en-US" dirty="0"/>
              <a:t>Methane through butanes, helium and hydrogen, CO2 and </a:t>
            </a:r>
          </a:p>
          <a:p>
            <a:r>
              <a:rPr lang="en-US" dirty="0"/>
              <a:t>Sometimes Radon, H2S and CO</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a:t>
            </a:fld>
            <a:endParaRPr lang="en-US"/>
          </a:p>
        </p:txBody>
      </p:sp>
    </p:spTree>
    <p:extLst>
      <p:ext uri="{BB962C8B-B14F-4D97-AF65-F5344CB8AC3E}">
        <p14:creationId xmlns:p14="http://schemas.microsoft.com/office/powerpoint/2010/main" val="178887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1976 we added larger drills, an H800 </a:t>
            </a:r>
            <a:r>
              <a:rPr lang="en-US" dirty="0" err="1"/>
              <a:t>Geospace</a:t>
            </a:r>
            <a:r>
              <a:rPr lang="en-US" dirty="0"/>
              <a:t> rig capable of both air and auger drilling in hard rock areas, such as the Copper Ridge Dolomite in Virginia</a:t>
            </a:r>
          </a:p>
          <a:p>
            <a:endParaRPr lang="en-US" dirty="0"/>
          </a:p>
          <a:p>
            <a:r>
              <a:rPr lang="en-US" dirty="0"/>
              <a:t>GC was in a Ford van</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5</a:t>
            </a:fld>
            <a:endParaRPr lang="en-US"/>
          </a:p>
        </p:txBody>
      </p:sp>
    </p:spTree>
    <p:extLst>
      <p:ext uri="{BB962C8B-B14F-4D97-AF65-F5344CB8AC3E}">
        <p14:creationId xmlns:p14="http://schemas.microsoft.com/office/powerpoint/2010/main" val="4005008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1979 operations extended to foreign areas, such as Oman, Pakistan, Nigeria, Cameroons, Colombia, Venezuela and many others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6</a:t>
            </a:fld>
            <a:endParaRPr lang="en-US"/>
          </a:p>
        </p:txBody>
      </p:sp>
    </p:spTree>
    <p:extLst>
      <p:ext uri="{BB962C8B-B14F-4D97-AF65-F5344CB8AC3E}">
        <p14:creationId xmlns:p14="http://schemas.microsoft.com/office/powerpoint/2010/main" val="425695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52895F33-39B9-4860-8980-757ECAF3BF2A}" type="slidenum">
              <a:rPr lang="en-US" sz="1200" smtClean="0"/>
              <a:pPr eaLnBrk="1" hangingPunct="1"/>
              <a:t>7</a:t>
            </a:fld>
            <a:endParaRPr lang="en-US" sz="1200"/>
          </a:p>
        </p:txBody>
      </p:sp>
      <p:sp>
        <p:nvSpPr>
          <p:cNvPr id="171011" name="Rectangle 2"/>
          <p:cNvSpPr>
            <a:spLocks noGrp="1" noRot="1" noChangeAspect="1" noChangeArrowheads="1" noTextEdit="1"/>
          </p:cNvSpPr>
          <p:nvPr>
            <p:ph type="sldImg"/>
          </p:nvPr>
        </p:nvSpPr>
        <p:spPr>
          <a:xfrm>
            <a:off x="1162050" y="681038"/>
            <a:ext cx="4538663" cy="3403600"/>
          </a:xfrm>
          <a:ln/>
        </p:spPr>
      </p:sp>
      <p:sp>
        <p:nvSpPr>
          <p:cNvPr id="171012" name="Rectangle 3"/>
          <p:cNvSpPr>
            <a:spLocks noGrp="1" noChangeArrowheads="1"/>
          </p:cNvSpPr>
          <p:nvPr>
            <p:ph type="body" idx="1"/>
          </p:nvPr>
        </p:nvSpPr>
        <p:spPr>
          <a:noFill/>
        </p:spPr>
        <p:txBody>
          <a:bodyPr/>
          <a:lstStyle/>
          <a:p>
            <a:r>
              <a:rPr lang="en-US">
                <a:latin typeface="Times New Roman" charset="0"/>
              </a:rPr>
              <a:t>Ethane is nearly as volatile as methane and is never generated biogenically.  Ethane can be collected as a free gas sample in the soil vapor space down to our detection limits, which is 10 ppb in the small 125 ml glass bottle shown by this slide.  As long as free gases are collected, their ethane content is useful for prospecting.</a:t>
            </a:r>
          </a:p>
          <a:p>
            <a:endParaRPr lang="en-US">
              <a:latin typeface="Times New Roman" charset="0"/>
            </a:endParaRPr>
          </a:p>
          <a:p>
            <a:r>
              <a:rPr lang="en-US">
                <a:latin typeface="Times New Roman" charset="0"/>
              </a:rPr>
              <a:t>The examples shown today will demonstrate the usefulness of ethane microseeps that range from our detection limit of 10 ppb up to moderate concentrations ranging from 30 to 100 ppb</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p:spPr>
        <p:txBody>
          <a:bodyPr/>
          <a:lstStyle/>
          <a:p>
            <a:r>
              <a:rPr lang="en-US">
                <a:latin typeface="Times New Roman" charset="0"/>
              </a:rPr>
              <a:t>Pumping ambient air through soil gas probe</a:t>
            </a:r>
          </a:p>
        </p:txBody>
      </p:sp>
      <p:sp>
        <p:nvSpPr>
          <p:cNvPr id="17203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7BB419D-3D65-4CF7-8512-6C8922C71748}" type="slidenum">
              <a:rPr lang="en-US" sz="1200" smtClean="0"/>
              <a:pPr eaLnBrk="1" hangingPunct="1"/>
              <a:t>8</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p:spPr>
        <p:txBody>
          <a:bodyPr/>
          <a:lstStyle/>
          <a:p>
            <a:r>
              <a:rPr lang="en-US">
                <a:latin typeface="Times New Roman" charset="0"/>
              </a:rPr>
              <a:t>Soil gas collection, Western Utah-Wyoming Overthrust and Ethopia</a:t>
            </a:r>
          </a:p>
        </p:txBody>
      </p:sp>
      <p:sp>
        <p:nvSpPr>
          <p:cNvPr id="17306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CCD6258-100B-4C8D-AD22-F7269B5FB969}" type="slidenum">
              <a:rPr lang="en-US" sz="1200" smtClean="0"/>
              <a:pPr eaLnBrk="1" hangingPunct="1"/>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p:spPr>
        <p:txBody>
          <a:bodyPr/>
          <a:lstStyle/>
          <a:p>
            <a:r>
              <a:rPr lang="en-US">
                <a:latin typeface="Times New Roman" charset="0"/>
              </a:rPr>
              <a:t>Venezuela</a:t>
            </a:r>
          </a:p>
        </p:txBody>
      </p:sp>
      <p:sp>
        <p:nvSpPr>
          <p:cNvPr id="17408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052AE26-E4C1-43A1-9D28-583BE862433C}" type="slidenum">
              <a:rPr lang="en-US" sz="1200" smtClean="0"/>
              <a:pPr eaLnBrk="1" hangingPunct="1"/>
              <a:t>10</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p:spPr>
        <p:txBody>
          <a:bodyPr/>
          <a:lstStyle/>
          <a:p>
            <a:r>
              <a:rPr lang="en-US">
                <a:latin typeface="Times New Roman" charset="0"/>
              </a:rPr>
              <a:t>Argentina Neuquin Basin Loma de La Latta field</a:t>
            </a:r>
          </a:p>
        </p:txBody>
      </p:sp>
      <p:sp>
        <p:nvSpPr>
          <p:cNvPr id="17510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B171F0CC-A40E-4736-BE3E-50C074701A6E}" type="slidenum">
              <a:rPr lang="en-US" sz="1200" smtClean="0"/>
              <a:pPr eaLnBrk="1" hangingPunct="1"/>
              <a:t>11</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p:spPr>
        <p:txBody>
          <a:bodyPr/>
          <a:lstStyle/>
          <a:p>
            <a:r>
              <a:rPr lang="en-US">
                <a:latin typeface="Times New Roman" charset="0"/>
              </a:rPr>
              <a:t>Panama</a:t>
            </a:r>
          </a:p>
        </p:txBody>
      </p:sp>
      <p:sp>
        <p:nvSpPr>
          <p:cNvPr id="17613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DC3FE1C3-41AD-4712-9B89-8ED5CAD63C8F}" type="slidenum">
              <a:rPr lang="en-US" sz="1200" smtClean="0"/>
              <a:pPr eaLnBrk="1" hangingPunct="1"/>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p:spPr>
        <p:txBody>
          <a:bodyPr/>
          <a:lstStyle/>
          <a:p>
            <a:r>
              <a:rPr lang="en-US" dirty="0">
                <a:latin typeface="Times New Roman" charset="0"/>
              </a:rPr>
              <a:t>BLM Wilderness Areas in Western </a:t>
            </a:r>
            <a:r>
              <a:rPr lang="en-US" dirty="0" err="1">
                <a:latin typeface="Times New Roman" charset="0"/>
              </a:rPr>
              <a:t>Overthrust</a:t>
            </a:r>
            <a:r>
              <a:rPr lang="en-US" dirty="0">
                <a:latin typeface="Times New Roman" charset="0"/>
              </a:rPr>
              <a:t> Belt where seismic cannot go</a:t>
            </a:r>
          </a:p>
        </p:txBody>
      </p:sp>
      <p:sp>
        <p:nvSpPr>
          <p:cNvPr id="17715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989A87E-AFEB-4977-9F6F-6FB32E10BA90}" type="slidenum">
              <a:rPr lang="en-US" sz="1200" smtClean="0"/>
              <a:pPr eaLnBrk="1" hangingPunct="1"/>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8B5F7CE-8730-48B7-B550-79F942A12092}" type="slidenum">
              <a:rPr lang="en-US" sz="1200" smtClean="0"/>
              <a:pPr eaLnBrk="1" hangingPunct="1"/>
              <a:t>14</a:t>
            </a:fld>
            <a:endParaRPr lang="en-US" sz="1200"/>
          </a:p>
        </p:txBody>
      </p:sp>
      <p:sp>
        <p:nvSpPr>
          <p:cNvPr id="178179" name="Rectangle 2"/>
          <p:cNvSpPr>
            <a:spLocks noGrp="1" noRot="1" noChangeAspect="1" noChangeArrowheads="1" noTextEdit="1"/>
          </p:cNvSpPr>
          <p:nvPr>
            <p:ph type="sldImg"/>
          </p:nvPr>
        </p:nvSpPr>
        <p:spPr>
          <a:xfrm>
            <a:off x="1138238" y="681038"/>
            <a:ext cx="4538662" cy="3403600"/>
          </a:xfrm>
          <a:ln/>
        </p:spPr>
      </p:sp>
      <p:sp>
        <p:nvSpPr>
          <p:cNvPr id="178180" name="Rectangle 3"/>
          <p:cNvSpPr>
            <a:spLocks noGrp="1" noChangeArrowheads="1"/>
          </p:cNvSpPr>
          <p:nvPr>
            <p:ph type="body" idx="1"/>
          </p:nvPr>
        </p:nvSpPr>
        <p:spPr>
          <a:xfrm>
            <a:off x="898525" y="4311650"/>
            <a:ext cx="5016500" cy="4084638"/>
          </a:xfrm>
          <a:noFill/>
        </p:spPr>
        <p:txBody>
          <a:bodyPr/>
          <a:lstStyle/>
          <a:p>
            <a:pPr eaLnBrk="1" hangingPunct="1"/>
            <a:r>
              <a:rPr lang="en-US" sz="1600">
                <a:latin typeface="Times New Roman" charset="0"/>
              </a:rPr>
              <a:t>The two most important controversies are probably related to the concept of vertical migration, halos, and the insistence that seepage magnitudes can somehow be related to economics.</a:t>
            </a:r>
          </a:p>
          <a:p>
            <a:pPr eaLnBrk="1" hangingPunct="1"/>
            <a:r>
              <a:rPr lang="en-US" sz="1600">
                <a:latin typeface="Times New Roman" charset="0"/>
              </a:rPr>
              <a:t>There are no “halos”.  Seeps occur all over the basins and no just over fields, however, fields do occur along preferential migration pathways that can be defined by surface seeps.  Even more important, soil gas can predict the composition “oil vs. gas” of the subsurface source.</a:t>
            </a:r>
          </a:p>
          <a:p>
            <a:pPr eaLnBrk="1" hangingPunct="1"/>
            <a:endParaRPr lang="en-US" sz="1600">
              <a:latin typeface="Times New Roman" charset="0"/>
            </a:endParaRPr>
          </a:p>
          <a:p>
            <a:pPr eaLnBrk="1" hangingPunct="1"/>
            <a:r>
              <a:rPr lang="en-US" sz="1600">
                <a:latin typeface="Times New Roman" charset="0"/>
              </a:rPr>
              <a:t>Obviously  the magnitude of a seep has nothing to do with economics</a:t>
            </a:r>
          </a:p>
          <a:p>
            <a:pPr eaLnBrk="1" hangingPunct="1"/>
            <a:r>
              <a:rPr lang="en-US" sz="1600">
                <a:latin typeface="Times New Roman" charset="0"/>
              </a:rPr>
              <a:t>Economics regarding whether or not a well is “commercial” or not is determined by many factors that have nothing to do with the magnitude of a seep, i.e. volumes and flow rates of oil and/or gas, location and depth of the well, distance to market, etc.</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p:spPr>
        <p:txBody>
          <a:bodyPr/>
          <a:lstStyle/>
          <a:p>
            <a:r>
              <a:rPr lang="en-US" dirty="0">
                <a:latin typeface="Times New Roman" charset="0"/>
              </a:rPr>
              <a:t>Sediment coring data collected in the Green Canyon by Gulf-Tenneco where the first live oil seeps were found in the Gulf </a:t>
            </a:r>
            <a:r>
              <a:rPr lang="en-US" dirty="0" err="1">
                <a:latin typeface="Times New Roman" charset="0"/>
              </a:rPr>
              <a:t>og</a:t>
            </a:r>
            <a:r>
              <a:rPr lang="en-US" dirty="0">
                <a:latin typeface="Times New Roman" charset="0"/>
              </a:rPr>
              <a:t> Mexico by Parker et al. 1983, published in Science</a:t>
            </a:r>
          </a:p>
          <a:p>
            <a:r>
              <a:rPr lang="en-US" dirty="0">
                <a:latin typeface="Times New Roman" charset="0"/>
              </a:rPr>
              <a:t>Green cores contain live oil, note faults and yellow ZOD wipeout on seismic due to gas charging</a:t>
            </a:r>
          </a:p>
        </p:txBody>
      </p:sp>
      <p:sp>
        <p:nvSpPr>
          <p:cNvPr id="17920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DDE1318-0B4A-4545-ACDA-F9B1878B14DA}" type="slidenum">
              <a:rPr lang="en-US" sz="1200" smtClean="0"/>
              <a:pPr eaLnBrk="1" hangingPunct="1"/>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Hydrocarbon data from Green Canyon, note very large methane along with significant ethane plus hydrocarbons, some with inverted ethane/propane ratios and very heavy (oxidized) methane isotopes of -30.5 due to </a:t>
            </a:r>
            <a:r>
              <a:rPr lang="en-US" dirty="0" err="1"/>
              <a:t>degredation</a:t>
            </a:r>
            <a:r>
              <a:rPr lang="en-US" dirty="0"/>
              <a:t>  </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16</a:t>
            </a:fld>
            <a:endParaRPr lang="en-US"/>
          </a:p>
        </p:txBody>
      </p:sp>
    </p:spTree>
    <p:extLst>
      <p:ext uri="{BB962C8B-B14F-4D97-AF65-F5344CB8AC3E}">
        <p14:creationId xmlns:p14="http://schemas.microsoft.com/office/powerpoint/2010/main" val="2896763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p:spPr>
        <p:txBody>
          <a:bodyPr/>
          <a:lstStyle/>
          <a:p>
            <a:r>
              <a:rPr lang="en-US" dirty="0">
                <a:latin typeface="Times New Roman" charset="0"/>
              </a:rPr>
              <a:t>Stateline Complex in Kansas</a:t>
            </a:r>
          </a:p>
        </p:txBody>
      </p:sp>
      <p:sp>
        <p:nvSpPr>
          <p:cNvPr id="18022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50A29A47-9D4E-48AD-9830-33BC5899C2C8}" type="slidenum">
              <a:rPr lang="en-US" sz="1200" smtClean="0"/>
              <a:pPr eaLnBrk="1" hangingPunct="1"/>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p:spPr>
        <p:txBody>
          <a:bodyPr/>
          <a:lstStyle/>
          <a:p>
            <a:r>
              <a:rPr lang="en-US">
                <a:latin typeface="Times New Roman" charset="0"/>
              </a:rPr>
              <a:t>Paleolows and isopach thicks mapped from seismic are not effective</a:t>
            </a:r>
          </a:p>
        </p:txBody>
      </p:sp>
      <p:sp>
        <p:nvSpPr>
          <p:cNvPr id="18125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815460B-3244-4E9E-9F6E-5FB1C27405B0}" type="slidenum">
              <a:rPr lang="en-US" sz="1200" smtClean="0"/>
              <a:pPr eaLnBrk="1" hangingPunct="1"/>
              <a:t>18</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p:spPr>
        <p:txBody>
          <a:bodyPr/>
          <a:lstStyle/>
          <a:p>
            <a:r>
              <a:rPr lang="en-US">
                <a:latin typeface="Times New Roman" charset="0"/>
              </a:rPr>
              <a:t>1987 production on the left and 1990 production found after soil gas survey</a:t>
            </a:r>
          </a:p>
        </p:txBody>
      </p:sp>
      <p:sp>
        <p:nvSpPr>
          <p:cNvPr id="18227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BFDC023-CDFC-4956-A188-BFBD32CC715A}" type="slidenum">
              <a:rPr lang="en-US" sz="1200" smtClean="0"/>
              <a:pPr eaLnBrk="1" hangingPunct="1"/>
              <a:t>19</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p:spPr>
        <p:txBody>
          <a:bodyPr/>
          <a:lstStyle/>
          <a:p>
            <a:r>
              <a:rPr lang="en-US" dirty="0">
                <a:latin typeface="Times New Roman" charset="0"/>
              </a:rPr>
              <a:t>Ethane contour map made in 1987 from soil gas three years before Stateline production was found</a:t>
            </a:r>
          </a:p>
          <a:p>
            <a:r>
              <a:rPr lang="en-US" dirty="0">
                <a:latin typeface="Times New Roman" charset="0"/>
              </a:rPr>
              <a:t>Note largest ethane is 30 ppb (red colors), only 3 times ETI detection limit</a:t>
            </a:r>
          </a:p>
        </p:txBody>
      </p:sp>
      <p:sp>
        <p:nvSpPr>
          <p:cNvPr id="18330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B3272DE-AF3E-4892-ABDF-5DA6C15DAD29}" type="slidenum">
              <a:rPr lang="en-US" sz="1200" smtClean="0"/>
              <a:pPr eaLnBrk="1" hangingPunct="1"/>
              <a:t>20</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83D981ED-F0C7-4E52-A5A3-1FB0C9546872}" type="slidenum">
              <a:rPr lang="en-US" sz="1200" smtClean="0"/>
              <a:pPr eaLnBrk="1" hangingPunct="1"/>
              <a:t>22</a:t>
            </a:fld>
            <a:endParaRPr lang="en-US" sz="120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r>
              <a:rPr lang="en-US" dirty="0">
                <a:latin typeface="Times New Roman" charset="0"/>
              </a:rPr>
              <a:t>First Discovery, </a:t>
            </a:r>
            <a:r>
              <a:rPr lang="en-US" dirty="0" err="1">
                <a:latin typeface="Times New Roman" charset="0"/>
              </a:rPr>
              <a:t>Hartzog</a:t>
            </a:r>
            <a:r>
              <a:rPr lang="en-US" dirty="0">
                <a:latin typeface="Times New Roman" charset="0"/>
              </a:rPr>
              <a:t> Draw Oil Field made in 1976, when soil gas survey completed there was a small field called East </a:t>
            </a:r>
            <a:r>
              <a:rPr lang="en-US" dirty="0" err="1">
                <a:latin typeface="Times New Roman" charset="0"/>
              </a:rPr>
              <a:t>Heldt</a:t>
            </a:r>
            <a:r>
              <a:rPr lang="en-US" dirty="0">
                <a:latin typeface="Times New Roman" charset="0"/>
              </a:rPr>
              <a:t> Draw, which was then extended down to the large soil gas anomaly found at Pumpkin Buttes</a:t>
            </a:r>
          </a:p>
          <a:p>
            <a:pPr eaLnBrk="1" hangingPunct="1"/>
            <a:endParaRPr lang="en-US" dirty="0">
              <a:latin typeface="Times New Roman" charset="0"/>
            </a:endParaRPr>
          </a:p>
          <a:p>
            <a:pPr eaLnBrk="1" hangingPunct="1"/>
            <a:r>
              <a:rPr lang="en-US" dirty="0">
                <a:latin typeface="Times New Roman" charset="0"/>
              </a:rPr>
              <a:t>Second largest field in the Powder River basin, a 9000 foot deep Cretaceous sand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p:spPr>
        <p:txBody>
          <a:bodyPr/>
          <a:lstStyle/>
          <a:p>
            <a:r>
              <a:rPr lang="en-US" dirty="0">
                <a:latin typeface="Times New Roman" charset="0"/>
              </a:rPr>
              <a:t>On left Marquez Gas Condensate Discovery, the number 1 drilling project in 1979 in Gulf Oil’s Houston District, 12,500 foot deep Cotton Valley reservoir located under an </a:t>
            </a:r>
            <a:r>
              <a:rPr lang="en-US" dirty="0" err="1">
                <a:latin typeface="Times New Roman" charset="0"/>
              </a:rPr>
              <a:t>Astroblem</a:t>
            </a:r>
            <a:endParaRPr lang="en-US" dirty="0">
              <a:latin typeface="Times New Roman" charset="0"/>
            </a:endParaRPr>
          </a:p>
          <a:p>
            <a:endParaRPr lang="en-US" dirty="0">
              <a:latin typeface="Times New Roman" charset="0"/>
            </a:endParaRPr>
          </a:p>
          <a:p>
            <a:r>
              <a:rPr lang="en-US" dirty="0">
                <a:latin typeface="Times New Roman" charset="0"/>
              </a:rPr>
              <a:t>On right Hydrogen sulfide and propane migrating up growth fault in east Texas over </a:t>
            </a:r>
            <a:r>
              <a:rPr lang="en-US" dirty="0" err="1">
                <a:latin typeface="Times New Roman" charset="0"/>
              </a:rPr>
              <a:t>Weyland</a:t>
            </a:r>
            <a:r>
              <a:rPr lang="en-US" dirty="0">
                <a:latin typeface="Times New Roman" charset="0"/>
              </a:rPr>
              <a:t> Oil Field, a high sulfur oil</a:t>
            </a:r>
          </a:p>
        </p:txBody>
      </p:sp>
      <p:sp>
        <p:nvSpPr>
          <p:cNvPr id="18534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EBF77FD-18C4-4818-806D-8DB7FBA44CD8}" type="slidenum">
              <a:rPr lang="en-US" sz="1200" smtClean="0"/>
              <a:pPr eaLnBrk="1" hangingPunct="1"/>
              <a:t>23</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p:spPr>
        <p:txBody>
          <a:bodyPr/>
          <a:lstStyle/>
          <a:p>
            <a:r>
              <a:rPr lang="en-US" dirty="0">
                <a:latin typeface="Times New Roman" charset="0"/>
              </a:rPr>
              <a:t>On left, A 1500 foot deep stratigraphic gas storage field showing one profile from a grid placed over the field, charges with 2000 psig of Canadian gas when surveyed in 1975</a:t>
            </a:r>
          </a:p>
          <a:p>
            <a:endParaRPr lang="en-US" dirty="0">
              <a:latin typeface="Times New Roman" charset="0"/>
            </a:endParaRPr>
          </a:p>
          <a:p>
            <a:r>
              <a:rPr lang="en-US" dirty="0">
                <a:latin typeface="Times New Roman" charset="0"/>
              </a:rPr>
              <a:t>On right, Pineview Oil Field, gas storage field on left side of profile between tow large red methane anomalies, note green propane plus butanes directly over oil field, completed in 1976 when there were only 3 producing wells in field, dry hole on left side of Pineview field became a producer after soil gas survey was conducted, as expected from green profile</a:t>
            </a:r>
          </a:p>
        </p:txBody>
      </p:sp>
      <p:sp>
        <p:nvSpPr>
          <p:cNvPr id="18637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A392646-8091-404C-AF2C-6461EA90F485}" type="slidenum">
              <a:rPr lang="en-US" sz="1200" smtClean="0"/>
              <a:pPr eaLnBrk="1" hangingPunct="1"/>
              <a:t>24</a:t>
            </a:fld>
            <a:endParaRPr 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p:spPr>
        <p:txBody>
          <a:bodyPr/>
          <a:lstStyle/>
          <a:p>
            <a:r>
              <a:rPr lang="en-US" dirty="0">
                <a:latin typeface="Times New Roman" charset="0"/>
              </a:rPr>
              <a:t>Amoco-Gulf Ryckman Creek number 1 well was drilling when survey was conducted, 500 feet of pay found after survey, note both methane (red) and propane plus butane (green) anomalies suggest migration up thrust faults</a:t>
            </a:r>
          </a:p>
          <a:p>
            <a:endParaRPr lang="en-US" dirty="0">
              <a:latin typeface="Times New Roman" charset="0"/>
            </a:endParaRPr>
          </a:p>
          <a:p>
            <a:r>
              <a:rPr lang="en-US" dirty="0">
                <a:latin typeface="Times New Roman" charset="0"/>
              </a:rPr>
              <a:t>The left-most anomaly is Whitney Canyon, which had not been discovered until much later</a:t>
            </a:r>
          </a:p>
        </p:txBody>
      </p:sp>
      <p:sp>
        <p:nvSpPr>
          <p:cNvPr id="18739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458F0067-0514-490F-911C-C2C11621FE70}" type="slidenum">
              <a:rPr lang="en-US" sz="1200" smtClean="0"/>
              <a:pPr eaLnBrk="1" hangingPunct="1"/>
              <a:t>25</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p:spPr>
        <p:txBody>
          <a:bodyPr/>
          <a:lstStyle/>
          <a:p>
            <a:r>
              <a:rPr lang="en-US" dirty="0">
                <a:latin typeface="Times New Roman" charset="0"/>
              </a:rPr>
              <a:t>Rawlings Wyoming UGC </a:t>
            </a:r>
            <a:r>
              <a:rPr lang="en-US" dirty="0" err="1">
                <a:latin typeface="Times New Roman" charset="0"/>
              </a:rPr>
              <a:t>Coalbed</a:t>
            </a:r>
            <a:r>
              <a:rPr lang="en-US" dirty="0">
                <a:latin typeface="Times New Roman" charset="0"/>
              </a:rPr>
              <a:t> methane facility</a:t>
            </a:r>
          </a:p>
        </p:txBody>
      </p:sp>
      <p:sp>
        <p:nvSpPr>
          <p:cNvPr id="18842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D0C92613-1302-441A-9FDA-40A4E928A60F}" type="slidenum">
              <a:rPr lang="en-US" sz="1200" smtClean="0"/>
              <a:pPr eaLnBrk="1" hangingPunct="1"/>
              <a:t>26</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p:spPr>
        <p:txBody>
          <a:bodyPr/>
          <a:lstStyle/>
          <a:p>
            <a:r>
              <a:rPr lang="en-US" dirty="0">
                <a:latin typeface="Times New Roman" charset="0"/>
              </a:rPr>
              <a:t>Looking north, note sandstone ridges alternating with coals</a:t>
            </a:r>
          </a:p>
        </p:txBody>
      </p:sp>
      <p:sp>
        <p:nvSpPr>
          <p:cNvPr id="18944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17402D7A-7783-4AC9-85BE-A5085AFC9C2E}" type="slidenum">
              <a:rPr lang="en-US" sz="1200" smtClean="0"/>
              <a:pPr eaLnBrk="1" hangingPunct="1"/>
              <a:t>27</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p:spPr>
        <p:txBody>
          <a:bodyPr/>
          <a:lstStyle/>
          <a:p>
            <a:r>
              <a:rPr lang="en-US" dirty="0">
                <a:latin typeface="Times New Roman" charset="0"/>
              </a:rPr>
              <a:t>Cross section of sandstones and coals showing vertical and slant wells used to product gas from an underground retort</a:t>
            </a:r>
          </a:p>
        </p:txBody>
      </p:sp>
      <p:sp>
        <p:nvSpPr>
          <p:cNvPr id="19046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14C4EB1-45BC-480B-9EDD-5BDA79684012}" type="slidenum">
              <a:rPr lang="en-US" sz="1200" smtClean="0"/>
              <a:pPr eaLnBrk="1" hangingPunct="1"/>
              <a:t>28</a:t>
            </a:fld>
            <a:endParaRPr 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p:spPr>
        <p:txBody>
          <a:bodyPr/>
          <a:lstStyle/>
          <a:p>
            <a:r>
              <a:rPr lang="en-US" dirty="0">
                <a:latin typeface="Times New Roman" charset="0"/>
              </a:rPr>
              <a:t>Looking west at facility, soil gas trucks on left</a:t>
            </a:r>
          </a:p>
        </p:txBody>
      </p:sp>
      <p:sp>
        <p:nvSpPr>
          <p:cNvPr id="19149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72F7314-7D32-44A3-AC58-B4C4FFDDB9C4}" type="slidenum">
              <a:rPr lang="en-US" sz="1200" smtClean="0"/>
              <a:pPr eaLnBrk="1" hangingPunct="1"/>
              <a:t>29</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p:spPr>
        <p:txBody>
          <a:bodyPr/>
          <a:lstStyle/>
          <a:p>
            <a:r>
              <a:rPr lang="en-US" dirty="0">
                <a:latin typeface="Times New Roman" charset="0"/>
              </a:rPr>
              <a:t>Contour maps of methane concentrations made in four time windows during operations</a:t>
            </a:r>
          </a:p>
        </p:txBody>
      </p:sp>
      <p:sp>
        <p:nvSpPr>
          <p:cNvPr id="19251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CB1651B1-1DF5-4AC6-AD65-6EF369916F90}" type="slidenum">
              <a:rPr lang="en-US" sz="1200" smtClean="0"/>
              <a:pPr eaLnBrk="1" hangingPunct="1"/>
              <a:t>30</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p:spPr>
        <p:txBody>
          <a:bodyPr/>
          <a:lstStyle/>
          <a:p>
            <a:r>
              <a:rPr lang="en-US" dirty="0">
                <a:latin typeface="Times New Roman" charset="0"/>
              </a:rPr>
              <a:t>First time interval, initial condition showing  seepage from first burn at 600 foot depth, some small vertical seepage shows above the new wells placed </a:t>
            </a:r>
            <a:r>
              <a:rPr lang="en-US" dirty="0" err="1">
                <a:latin typeface="Times New Roman" charset="0"/>
              </a:rPr>
              <a:t>downdip</a:t>
            </a:r>
            <a:r>
              <a:rPr lang="en-US" dirty="0">
                <a:latin typeface="Times New Roman" charset="0"/>
              </a:rPr>
              <a:t> at 1000 feet below surface</a:t>
            </a:r>
          </a:p>
        </p:txBody>
      </p:sp>
      <p:sp>
        <p:nvSpPr>
          <p:cNvPr id="19354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1A017AE6-A6AE-4DF0-8729-5FFD29CA4E1F}" type="slidenum">
              <a:rPr lang="en-US" sz="1200" smtClean="0"/>
              <a:pPr eaLnBrk="1" hangingPunct="1"/>
              <a:t>31</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p:spPr>
        <p:txBody>
          <a:bodyPr/>
          <a:lstStyle/>
          <a:p>
            <a:r>
              <a:rPr lang="en-US" dirty="0">
                <a:latin typeface="Times New Roman" charset="0"/>
              </a:rPr>
              <a:t>Second time interval, note new seepage on over coal formation and vertically through dipping beds, 2 day response to pressure changes</a:t>
            </a:r>
          </a:p>
        </p:txBody>
      </p:sp>
      <p:sp>
        <p:nvSpPr>
          <p:cNvPr id="19456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C49FB96-9569-42DE-B403-BEB1C7DE6358}" type="slidenum">
              <a:rPr lang="en-US" sz="1200" smtClean="0"/>
              <a:pPr eaLnBrk="1" hangingPunct="1"/>
              <a:t>32</a:t>
            </a:fld>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p:spPr>
        <p:txBody>
          <a:bodyPr/>
          <a:lstStyle/>
          <a:p>
            <a:r>
              <a:rPr lang="en-US" dirty="0">
                <a:latin typeface="Times New Roman" charset="0"/>
              </a:rPr>
              <a:t>Third window showing hydrocarbon spots marching down along outcrop</a:t>
            </a:r>
          </a:p>
        </p:txBody>
      </p:sp>
      <p:sp>
        <p:nvSpPr>
          <p:cNvPr id="19558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361F51E-0744-4388-A7D5-CFF989DE7006}" type="slidenum">
              <a:rPr lang="en-US" sz="1200" smtClean="0"/>
              <a:pPr eaLnBrk="1" hangingPunct="1"/>
              <a:t>33</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p:spPr>
        <p:txBody>
          <a:bodyPr/>
          <a:lstStyle/>
          <a:p>
            <a:r>
              <a:rPr lang="en-US" dirty="0">
                <a:latin typeface="Times New Roman" charset="0"/>
              </a:rPr>
              <a:t>Fourth time window after underground retort filled with water showing decay of anomalies</a:t>
            </a:r>
          </a:p>
        </p:txBody>
      </p:sp>
      <p:sp>
        <p:nvSpPr>
          <p:cNvPr id="19661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298321B-030C-4866-B846-8D8E1562F2A8}" type="slidenum">
              <a:rPr lang="en-US" sz="1200" smtClean="0"/>
              <a:pPr eaLnBrk="1" hangingPunct="1"/>
              <a:t>34</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p:spPr>
        <p:txBody>
          <a:bodyPr/>
          <a:lstStyle/>
          <a:p>
            <a:r>
              <a:rPr lang="en-US" dirty="0">
                <a:latin typeface="Times New Roman" charset="0"/>
              </a:rPr>
              <a:t>Mount </a:t>
            </a:r>
            <a:r>
              <a:rPr lang="en-US" dirty="0" err="1">
                <a:latin typeface="Times New Roman" charset="0"/>
              </a:rPr>
              <a:t>Belview</a:t>
            </a:r>
            <a:r>
              <a:rPr lang="en-US" dirty="0">
                <a:latin typeface="Times New Roman" charset="0"/>
              </a:rPr>
              <a:t> salt dome gas storage</a:t>
            </a:r>
          </a:p>
        </p:txBody>
      </p:sp>
      <p:sp>
        <p:nvSpPr>
          <p:cNvPr id="19763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50C68C62-7842-44D3-9E22-98D8B668C920}" type="slidenum">
              <a:rPr lang="en-US" sz="1200" smtClean="0"/>
              <a:pPr eaLnBrk="1" hangingPunct="1"/>
              <a:t>35</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p:spPr>
        <p:txBody>
          <a:bodyPr/>
          <a:lstStyle/>
          <a:p>
            <a:endParaRPr lang="en-US">
              <a:latin typeface="Times New Roman" charset="0"/>
            </a:endParaRPr>
          </a:p>
        </p:txBody>
      </p:sp>
      <p:sp>
        <p:nvSpPr>
          <p:cNvPr id="19866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D9189C2-723F-4485-B64F-56B0B7F7F500}" type="slidenum">
              <a:rPr lang="en-US" sz="1200" smtClean="0"/>
              <a:pPr eaLnBrk="1" hangingPunct="1"/>
              <a:t>36</a:t>
            </a:fld>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2EB7D6F-D6F2-4B7F-9356-B29D758042DE}" type="slidenum">
              <a:rPr lang="en-US" sz="1200" smtClean="0"/>
              <a:pPr eaLnBrk="1" hangingPunct="1"/>
              <a:t>37</a:t>
            </a:fld>
            <a:endParaRPr lang="en-US" sz="120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r>
              <a:rPr lang="en-US" sz="1400">
                <a:latin typeface="Times New Roman" charset="0"/>
              </a:rPr>
              <a:t>In 1980 a woman’s dishwasher blew u. The cause was a loss of an ethane/propane mix that had escaped from an underground gas storage well located in the Barber’s Hill salt dome.  A soil gas survey consisting of approximately 500 30-foot deep  monitoring wells defined the lateral extent of the migration.  Cleanup involved injecting nitrogen into these wells and pushing the ethane/propane back onto the source property.  Following the cleanup operations, an advance warning system was installed to catch leakage from other storage wells before they could become a problem. Two permanent monitoring stations were installed at every storage well casing. This type of monitoring system, if properly sampled on a regular basis, can allow early detection of well leakage before it appears at the adjacent boundary of the property. Application of such a monitoring system could also be used for CO2 detection.  My associate, Dr. Pirkle still monitors this system.</a:t>
            </a:r>
          </a:p>
          <a:p>
            <a:pPr eaLnBrk="1" hangingPunct="1"/>
            <a:endParaRPr lang="en-US" sz="1400">
              <a:latin typeface="Times New Roman"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F4D41D6-E2DA-4146-80EC-4C6E342A55B1}" type="slidenum">
              <a:rPr lang="en-US" sz="1200" smtClean="0"/>
              <a:pPr eaLnBrk="1" hangingPunct="1"/>
              <a:t>38</a:t>
            </a:fld>
            <a:endParaRPr lang="en-US" sz="120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r>
              <a:rPr lang="en-US" sz="1400">
                <a:latin typeface="Times New Roman" charset="0"/>
              </a:rPr>
              <a:t>Another excellent example was provided by a survey conducted over a 200 foot deep propane storage cavern. The objective was to determine the leakage rates and to determine the success of ongoing remedial efforts. 455 soil gas measuring stations were installed to a depth of 20 feet using PVC pipe placed on 10 foot centers. This slide shows the propane collected over the cavern.</a:t>
            </a:r>
          </a:p>
          <a:p>
            <a:pPr eaLnBrk="1" hangingPunct="1"/>
            <a:endParaRPr lang="en-US" sz="1400">
              <a:latin typeface="Times New Roman"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73ABB04-52CC-4119-8649-0E350B3308AB}" type="slidenum">
              <a:rPr lang="en-US" sz="1200" smtClean="0"/>
              <a:pPr eaLnBrk="1" hangingPunct="1"/>
              <a:t>39</a:t>
            </a:fld>
            <a:endParaRPr lang="en-US" sz="120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r>
              <a:rPr lang="en-US" sz="1400">
                <a:latin typeface="Times New Roman" charset="0"/>
              </a:rPr>
              <a:t>Because of the quantity of propane contamination over this cavern it was impossible to determine the recharge rate whenever the cavern was depressurred and then recharged after repairs. In response we injected helium into the cavern.as a tracer.  Two 1A cylinders provided 600 ppm helium in the cavern, adequate for a tracer, but low enough not to cause a problem with the BTU value of the propane product.  As shown, the helium concentration at the surface was 90% of the value in the cavern within 15 days.  This helium injection also allowed for the detection of a helium leak in one of the mined drifts that had not been detected when measuring only helium.</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979B015-46F6-432B-BA3C-F7C719EFD885}" type="slidenum">
              <a:rPr lang="en-US" sz="1200" smtClean="0"/>
              <a:pPr eaLnBrk="1" hangingPunct="1"/>
              <a:t>40</a:t>
            </a:fld>
            <a:endParaRPr lang="en-US" sz="120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algn="just"/>
            <a:r>
              <a:rPr lang="en-US">
                <a:latin typeface="Times New Roman" charset="0"/>
                <a:cs typeface="Arial" charset="0"/>
              </a:rPr>
              <a:t>This slide shows the effects of barometric pumping of propane flux into the atmosphere under a plastic ground sheet.  This is described in more detail in the flux paper published in AAPG Memoir 66.  This slide shows just how dynamic the gas flux was over this cavern.  The existence of such large seeps for over 20 years should be adequate to get some migrated propane into the adsorbed state, so to test this concept, fresh canned samples were collected from two areas; a seep area over the leaking reservoir and a background site off the reservoir. Interestingly enough, a fresh sample again contained no adsorbed propane even when the sample was only two days old. Leo Horvitz did, however, confirm the interstitial headspace propane in the 2 day old cans.</a:t>
            </a:r>
          </a:p>
          <a:p>
            <a:pPr algn="just"/>
            <a:r>
              <a:rPr lang="en-US">
                <a:latin typeface="Times New Roman" charset="0"/>
                <a:cs typeface="Arial" charset="0"/>
              </a:rPr>
              <a:t>These experiments were significant and suggested that macroseeps with tremendous gas flux (large enough to attract and kill blow flies at the surface in this case) could exist; yet there was no adsorbed propane on the soil.  If we had used only the Horvitz adsorbed method, then we would not have found any evidence of the propane gas leakage.</a:t>
            </a:r>
          </a:p>
          <a:p>
            <a:pPr algn="just"/>
            <a:endParaRPr lang="en-US">
              <a:latin typeface="Times New Roman" charset="0"/>
              <a:cs typeface="Arial" charset="0"/>
            </a:endParaRPr>
          </a:p>
          <a:p>
            <a:pPr algn="just"/>
            <a:r>
              <a:rPr lang="en-US">
                <a:latin typeface="Times New Roman" charset="0"/>
                <a:cs typeface="Arial" charset="0"/>
              </a:rPr>
              <a:t>This made us aware that all of the surface geochemical methodologies were not equivalent, and could, in fact yield spurious or invalid results.</a:t>
            </a:r>
            <a:endParaRPr lang="en-US">
              <a:latin typeface="Arial Unicode MS" pitchFamily="34" charset="-128"/>
              <a:ea typeface="Arial Unicode MS" pitchFamily="34" charset="-128"/>
              <a:cs typeface="Arial Unicode MS" pitchFamily="34" charset="-128"/>
            </a:endParaRPr>
          </a:p>
          <a:p>
            <a:endParaRPr lang="en-US">
              <a:latin typeface="Times New Roman" charset="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a:ln/>
        </p:spPr>
      </p:sp>
      <p:sp>
        <p:nvSpPr>
          <p:cNvPr id="203779" name="Notes Placeholder 2"/>
          <p:cNvSpPr>
            <a:spLocks noGrp="1"/>
          </p:cNvSpPr>
          <p:nvPr>
            <p:ph type="body" idx="1"/>
          </p:nvPr>
        </p:nvSpPr>
        <p:spPr>
          <a:noFill/>
        </p:spPr>
        <p:txBody>
          <a:bodyPr/>
          <a:lstStyle/>
          <a:p>
            <a:r>
              <a:rPr lang="en-US" dirty="0">
                <a:latin typeface="Times New Roman" charset="0"/>
              </a:rPr>
              <a:t>Cover of Gulf Orange Disk magazine showing Pacoima Dam site </a:t>
            </a:r>
          </a:p>
        </p:txBody>
      </p:sp>
      <p:sp>
        <p:nvSpPr>
          <p:cNvPr id="20378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CDB490F8-5E36-45E1-813B-9FC190D9A3A4}" type="slidenum">
              <a:rPr lang="en-US" sz="1200" smtClean="0"/>
              <a:pPr eaLnBrk="1" hangingPunct="1"/>
              <a:t>41</a:t>
            </a:fld>
            <a:endParaRPr 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computer controlled gas chromatograph designed by Gulf and Caltech scientists, note standard bottle on top right, GC could be operated remotely from Caltech </a:t>
            </a:r>
            <a:r>
              <a:rPr lang="en-US" dirty="0" err="1"/>
              <a:t>Vax</a:t>
            </a:r>
            <a:r>
              <a:rPr lang="en-US" dirty="0"/>
              <a:t> computer</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42</a:t>
            </a:fld>
            <a:endParaRPr lang="en-US"/>
          </a:p>
        </p:txBody>
      </p:sp>
    </p:spTree>
    <p:extLst>
      <p:ext uri="{BB962C8B-B14F-4D97-AF65-F5344CB8AC3E}">
        <p14:creationId xmlns:p14="http://schemas.microsoft.com/office/powerpoint/2010/main" val="2530697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p:spPr>
        <p:txBody>
          <a:bodyPr/>
          <a:lstStyle/>
          <a:p>
            <a:r>
              <a:rPr lang="en-US" dirty="0">
                <a:latin typeface="Times New Roman" charset="0"/>
              </a:rPr>
              <a:t>David </a:t>
            </a:r>
            <a:r>
              <a:rPr lang="en-US" dirty="0" err="1">
                <a:latin typeface="Times New Roman" charset="0"/>
              </a:rPr>
              <a:t>Masdea</a:t>
            </a:r>
            <a:r>
              <a:rPr lang="en-US" dirty="0">
                <a:latin typeface="Times New Roman" charset="0"/>
              </a:rPr>
              <a:t>, Gulf Technician assigned to Caltech to build and operate system at Pacoima Dam site</a:t>
            </a:r>
          </a:p>
        </p:txBody>
      </p:sp>
      <p:sp>
        <p:nvSpPr>
          <p:cNvPr id="20480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0EE7A98-3B92-474C-99D1-A4D4658F5D6A}" type="slidenum">
              <a:rPr lang="en-US" sz="1200" smtClean="0"/>
              <a:pPr eaLnBrk="1" hangingPunct="1"/>
              <a:t>43</a:t>
            </a:fld>
            <a:endParaRPr 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Gulf Oil designed and built the first gas chromatographs, they were used extensively, but never patented, purchased from Gulf by ETI in 1984</a:t>
            </a:r>
          </a:p>
          <a:p>
            <a:endParaRPr lang="en-US" dirty="0"/>
          </a:p>
          <a:p>
            <a:r>
              <a:rPr lang="en-US" dirty="0"/>
              <a:t>Note very high sensitivity of 10 ppb in flow-through operating mode</a:t>
            </a:r>
          </a:p>
          <a:p>
            <a:r>
              <a:rPr lang="en-US" dirty="0"/>
              <a:t>Only 40  ppb sensitivity could be obtained by hand inject of sample</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44</a:t>
            </a:fld>
            <a:endParaRPr lang="en-US"/>
          </a:p>
        </p:txBody>
      </p:sp>
    </p:spTree>
    <p:extLst>
      <p:ext uri="{BB962C8B-B14F-4D97-AF65-F5344CB8AC3E}">
        <p14:creationId xmlns:p14="http://schemas.microsoft.com/office/powerpoint/2010/main" val="39249022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p:spPr>
        <p:txBody>
          <a:bodyPr/>
          <a:lstStyle/>
          <a:p>
            <a:r>
              <a:rPr lang="en-US" dirty="0">
                <a:latin typeface="Times New Roman" charset="0"/>
              </a:rPr>
              <a:t>Helium-hydrogen anomalies on Hwy 46 in California on San Andreas Fault</a:t>
            </a:r>
          </a:p>
          <a:p>
            <a:endParaRPr lang="en-US" dirty="0">
              <a:latin typeface="Times New Roman" charset="0"/>
            </a:endParaRPr>
          </a:p>
          <a:p>
            <a:r>
              <a:rPr lang="en-US" dirty="0">
                <a:latin typeface="Times New Roman" charset="0"/>
              </a:rPr>
              <a:t>Hwy 46 rupture by 1966 earthquake where soil gas collected in 1975</a:t>
            </a:r>
          </a:p>
          <a:p>
            <a:endParaRPr lang="en-US" dirty="0">
              <a:latin typeface="Times New Roman" charset="0"/>
            </a:endParaRPr>
          </a:p>
          <a:p>
            <a:r>
              <a:rPr lang="en-US" dirty="0">
                <a:latin typeface="Times New Roman" charset="0"/>
              </a:rPr>
              <a:t>Lower right hydrogen anomaly at Pacoima Dam </a:t>
            </a:r>
          </a:p>
        </p:txBody>
      </p:sp>
      <p:sp>
        <p:nvSpPr>
          <p:cNvPr id="205828"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953743E-7D64-4F21-A414-5EA21AEF9728}" type="slidenum">
              <a:rPr lang="en-US" sz="1200" smtClean="0"/>
              <a:pPr eaLnBrk="1" hangingPunct="1"/>
              <a:t>45</a:t>
            </a:fld>
            <a:endParaRPr 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Arrowhead Hot Springs on San Andreas Fault</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46</a:t>
            </a:fld>
            <a:endParaRPr lang="en-US"/>
          </a:p>
        </p:txBody>
      </p:sp>
    </p:spTree>
    <p:extLst>
      <p:ext uri="{BB962C8B-B14F-4D97-AF65-F5344CB8AC3E}">
        <p14:creationId xmlns:p14="http://schemas.microsoft.com/office/powerpoint/2010/main" val="21596762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p:spPr>
        <p:txBody>
          <a:bodyPr/>
          <a:lstStyle/>
          <a:p>
            <a:r>
              <a:rPr lang="en-US" dirty="0"/>
              <a:t>Picture of one of the Arrowhead Hot Springs on San Andreas Fault</a:t>
            </a:r>
            <a:endParaRPr lang="en-US" dirty="0">
              <a:latin typeface="Times New Roman" charset="0"/>
            </a:endParaRPr>
          </a:p>
        </p:txBody>
      </p:sp>
      <p:sp>
        <p:nvSpPr>
          <p:cNvPr id="20685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6D2788F-2B99-431B-8041-EFAAB236C53B}" type="slidenum">
              <a:rPr lang="en-US" sz="1200" smtClean="0"/>
              <a:pPr eaLnBrk="1" hangingPunct="1"/>
              <a:t>47</a:t>
            </a:fld>
            <a:endParaRPr 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a:ln/>
        </p:spPr>
      </p:sp>
      <p:sp>
        <p:nvSpPr>
          <p:cNvPr id="207875" name="Notes Placeholder 2"/>
          <p:cNvSpPr>
            <a:spLocks noGrp="1"/>
          </p:cNvSpPr>
          <p:nvPr>
            <p:ph type="body" idx="1"/>
          </p:nvPr>
        </p:nvSpPr>
        <p:spPr>
          <a:noFill/>
        </p:spPr>
        <p:txBody>
          <a:bodyPr/>
          <a:lstStyle/>
          <a:p>
            <a:r>
              <a:rPr lang="en-US" dirty="0"/>
              <a:t>Gulf-Caltech setup for collecting gas at Arrowhead Hot Springs on San Andreas Fault, Dec 1981</a:t>
            </a:r>
            <a:endParaRPr lang="en-US" dirty="0">
              <a:latin typeface="Times New Roman" charset="0"/>
            </a:endParaRPr>
          </a:p>
        </p:txBody>
      </p:sp>
      <p:sp>
        <p:nvSpPr>
          <p:cNvPr id="207876"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5DA5462-231F-4014-A044-232E591F6B90}" type="slidenum">
              <a:rPr lang="en-US" sz="1200" smtClean="0"/>
              <a:pPr eaLnBrk="1" hangingPunct="1"/>
              <a:t>48</a:t>
            </a:fld>
            <a:endParaRPr 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gas data at Arrowhead Hot Springs on San Andreas Fault collected on a weekly basis from 12-8-1981 to 1-17-1982</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49</a:t>
            </a:fld>
            <a:endParaRPr lang="en-US"/>
          </a:p>
        </p:txBody>
      </p:sp>
    </p:spTree>
    <p:extLst>
      <p:ext uri="{BB962C8B-B14F-4D97-AF65-F5344CB8AC3E}">
        <p14:creationId xmlns:p14="http://schemas.microsoft.com/office/powerpoint/2010/main" val="9185605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57B208DE-1101-4A5A-A8D4-439398502ED1}" type="slidenum">
              <a:rPr lang="en-US" sz="1200" smtClean="0"/>
              <a:pPr eaLnBrk="1" hangingPunct="1"/>
              <a:t>50</a:t>
            </a:fld>
            <a:endParaRPr lang="en-US" sz="120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r>
              <a:rPr lang="en-US" sz="1400">
                <a:latin typeface="Times New Roman" charset="0"/>
              </a:rPr>
              <a:t>The best monitoring station was located at Arrowhead Springs in San Bernardino, CA where we measured the gas flow rates and composition of the deep earth gases for nearly one year.  Methane and propane are shown on the top two graphs and the propane/methane and helium are shown on the bottom two graphs.  Compositional propane/methane and helium changes appeared to be related to earth stress changes, unfortunately, the takeover of Gulp by Chevron ended this research effort.</a:t>
            </a:r>
          </a:p>
          <a:p>
            <a:pPr eaLnBrk="1" hangingPunct="1"/>
            <a:endParaRPr lang="en-US" sz="1400">
              <a:latin typeface="Times New Roman" charset="0"/>
            </a:endParaRPr>
          </a:p>
          <a:p>
            <a:pPr eaLnBrk="1" hangingPunct="1"/>
            <a:r>
              <a:rPr lang="en-US" sz="1400">
                <a:latin typeface="Times New Roman" charset="0"/>
              </a:rPr>
              <a:t>Now let us quickly review some CO2 and methane data that has a significant bearing on determining the baseline concentrations and distributions that must be understood before establishing CO2 monitoring locations.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a:ln/>
        </p:spPr>
      </p:sp>
      <p:sp>
        <p:nvSpPr>
          <p:cNvPr id="209923" name="Notes Placeholder 2"/>
          <p:cNvSpPr>
            <a:spLocks noGrp="1"/>
          </p:cNvSpPr>
          <p:nvPr>
            <p:ph type="body" idx="1"/>
          </p:nvPr>
        </p:nvSpPr>
        <p:spPr>
          <a:noFill/>
        </p:spPr>
        <p:txBody>
          <a:bodyPr/>
          <a:lstStyle/>
          <a:p>
            <a:r>
              <a:rPr lang="en-US" dirty="0">
                <a:latin typeface="Times New Roman" charset="0"/>
              </a:rPr>
              <a:t>Matt Matthews “Bullshit slide” made at Texaco</a:t>
            </a:r>
          </a:p>
        </p:txBody>
      </p:sp>
      <p:sp>
        <p:nvSpPr>
          <p:cNvPr id="20992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B9B7F99-CA76-41E2-9B8B-F86123F87821}" type="slidenum">
              <a:rPr lang="en-US" sz="1200" smtClean="0"/>
              <a:pPr eaLnBrk="1" hangingPunct="1"/>
              <a:t>51</a:t>
            </a:fld>
            <a:endParaRPr 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A463F4D-A7C5-4591-90D7-C84FDC27B5B5}" type="slidenum">
              <a:rPr lang="en-US" sz="1200" smtClean="0"/>
              <a:pPr eaLnBrk="1" hangingPunct="1"/>
              <a:t>52</a:t>
            </a:fld>
            <a:endParaRPr lang="en-US" sz="1200"/>
          </a:p>
        </p:txBody>
      </p:sp>
      <p:sp>
        <p:nvSpPr>
          <p:cNvPr id="214019" name="Rectangle 2"/>
          <p:cNvSpPr>
            <a:spLocks noGrp="1" noRot="1" noChangeAspect="1" noChangeArrowheads="1" noTextEdit="1"/>
          </p:cNvSpPr>
          <p:nvPr>
            <p:ph type="sldImg"/>
          </p:nvPr>
        </p:nvSpPr>
        <p:spPr>
          <a:xfrm>
            <a:off x="1138238" y="681038"/>
            <a:ext cx="4538662" cy="3403600"/>
          </a:xfrm>
          <a:ln/>
        </p:spPr>
      </p:sp>
      <p:sp>
        <p:nvSpPr>
          <p:cNvPr id="214020"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Now let us examine a regional data set collected on 5000 foot centers within a Nevada Valley.  Sample are collected on section corners and centers.  This slide provides a methane dot map with the dot sizes proportional to the methane magnitudes and the color chosen from the Pixler ratio plots of the soil gas data.  </a:t>
            </a:r>
          </a:p>
          <a:p>
            <a:pPr eaLnBrk="1" hangingPunct="1"/>
            <a:r>
              <a:rPr lang="en-US" sz="1800">
                <a:latin typeface="Times New Roman" charset="0"/>
              </a:rPr>
              <a:t>Note that the methane seepage is concentrated along the basin margins, but exists all over the basin. There is no known commercial production in this valley, and perhaps never will be.  Clearly the source rocks are expulsing hydrocarbons to the surface, defining fairways where reservoirs are likely to form.  The soil gas data shows the maturity of the subsurface source rocks in the basin.</a:t>
            </a:r>
            <a:endParaRPr lang="en-US" sz="1600">
              <a:latin typeface="Times New Roman"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FB15F6E-41A9-4422-B2E0-D341ED6AD03B}" type="slidenum">
              <a:rPr lang="en-US" sz="1200" smtClean="0"/>
              <a:pPr eaLnBrk="1" hangingPunct="1"/>
              <a:t>53</a:t>
            </a:fld>
            <a:endParaRPr lang="en-US" sz="1200"/>
          </a:p>
        </p:txBody>
      </p:sp>
      <p:sp>
        <p:nvSpPr>
          <p:cNvPr id="215043" name="Rectangle 2"/>
          <p:cNvSpPr>
            <a:spLocks noGrp="1" noRot="1" noChangeAspect="1" noChangeArrowheads="1" noTextEdit="1"/>
          </p:cNvSpPr>
          <p:nvPr>
            <p:ph type="sldImg"/>
          </p:nvPr>
        </p:nvSpPr>
        <p:spPr>
          <a:xfrm>
            <a:off x="1138238" y="681038"/>
            <a:ext cx="4538662" cy="3403600"/>
          </a:xfrm>
          <a:ln/>
        </p:spPr>
      </p:sp>
      <p:sp>
        <p:nvSpPr>
          <p:cNvPr id="215044"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As shown by this cross-section, the Chainman Shale shown by the pink layer dips to the west, where the subsurface sources would tend to be more mature.  </a:t>
            </a:r>
          </a:p>
          <a:p>
            <a:pPr eaLnBrk="1" hangingPunct="1"/>
            <a:r>
              <a:rPr lang="en-US" sz="1800">
                <a:latin typeface="Times New Roman" charset="0"/>
              </a:rPr>
              <a:t>Thus a gassier signature would be expected on the left where the source rocks are more deeply buried  and therefore more mature and an oilier signature on the right where the source rocks are less deeply buried and therefore less mature.</a:t>
            </a:r>
          </a:p>
          <a:p>
            <a:pPr eaLnBrk="1" hangingPunct="1"/>
            <a:endParaRPr lang="en-US" sz="1800">
              <a:latin typeface="Times New Roman" charset="0"/>
            </a:endParaRPr>
          </a:p>
          <a:p>
            <a:pPr eaLnBrk="1" hangingPunct="1"/>
            <a:r>
              <a:rPr lang="en-US" sz="1800">
                <a:latin typeface="Times New Roman" charset="0"/>
              </a:rPr>
              <a:t>Also note that the lowest ratios (blue dots) occur at the most updip location where the migrated oils have lost their lighter ends, methane and ethane have evaporated relative to propane and butane, indicating the possibility for dead-oil reservoirs.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BAB87E1-5A22-442E-9A16-735FAA493DA8}" type="slidenum">
              <a:rPr lang="en-US" sz="1200" smtClean="0"/>
              <a:pPr eaLnBrk="1" hangingPunct="1"/>
              <a:t>54</a:t>
            </a:fld>
            <a:endParaRPr lang="en-US" sz="1200"/>
          </a:p>
        </p:txBody>
      </p:sp>
      <p:sp>
        <p:nvSpPr>
          <p:cNvPr id="216067" name="Rectangle 2"/>
          <p:cNvSpPr>
            <a:spLocks noGrp="1" noRot="1" noChangeAspect="1" noChangeArrowheads="1" noTextEdit="1"/>
          </p:cNvSpPr>
          <p:nvPr>
            <p:ph type="sldImg"/>
          </p:nvPr>
        </p:nvSpPr>
        <p:spPr>
          <a:xfrm>
            <a:off x="1138238" y="681038"/>
            <a:ext cx="4538662" cy="3403600"/>
          </a:xfrm>
          <a:ln/>
        </p:spPr>
      </p:sp>
      <p:sp>
        <p:nvSpPr>
          <p:cNvPr id="216068"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Pixler ratios are plotted on this slide with the methane dot map.  The Pixler ratio data has been divided into west and east sides to show the compositional differences across the basin.  Remember that the color code for the methane/ethane ratio was chosen empirically to fit typical reservoirs.  For example &lt;5 is blue, 5 – 10 is green, 10 – 20 is yellow and &gt;20 is colored red.  Obviously the changes in compositional show by the soil gas data is not random, but is very stable.  Only the source rocks in the basin can provide such a regional change over an entire basin. </a:t>
            </a:r>
          </a:p>
          <a:p>
            <a:pPr eaLnBrk="1" hangingPunct="1"/>
            <a:r>
              <a:rPr lang="en-US" sz="1800">
                <a:latin typeface="Times New Roman" charset="0"/>
              </a:rPr>
              <a:t>Clearly the difference in composition must be controlled by the subsurface source maturity.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CC3DB5C-938B-44DC-927F-E82DE1960532}" type="slidenum">
              <a:rPr lang="en-US" sz="1200" smtClean="0"/>
              <a:pPr eaLnBrk="1" hangingPunct="1"/>
              <a:t>55</a:t>
            </a:fld>
            <a:endParaRPr lang="en-US" sz="1200"/>
          </a:p>
        </p:txBody>
      </p:sp>
      <p:sp>
        <p:nvSpPr>
          <p:cNvPr id="210947" name="Rectangle 2"/>
          <p:cNvSpPr>
            <a:spLocks noGrp="1" noRot="1" noChangeAspect="1" noChangeArrowheads="1" noTextEdit="1"/>
          </p:cNvSpPr>
          <p:nvPr>
            <p:ph type="sldImg"/>
          </p:nvPr>
        </p:nvSpPr>
        <p:spPr>
          <a:xfrm>
            <a:off x="1138238" y="681038"/>
            <a:ext cx="4538662" cy="3403600"/>
          </a:xfrm>
          <a:ln/>
        </p:spPr>
      </p:sp>
      <p:sp>
        <p:nvSpPr>
          <p:cNvPr id="210948" name="Rectangle 3"/>
          <p:cNvSpPr>
            <a:spLocks noGrp="1" noChangeArrowheads="1"/>
          </p:cNvSpPr>
          <p:nvPr>
            <p:ph type="body" idx="1"/>
          </p:nvPr>
        </p:nvSpPr>
        <p:spPr>
          <a:xfrm>
            <a:off x="898525" y="4311650"/>
            <a:ext cx="5016500" cy="4084638"/>
          </a:xfrm>
          <a:noFill/>
        </p:spPr>
        <p:txBody>
          <a:bodyPr/>
          <a:lstStyle/>
          <a:p>
            <a:pPr eaLnBrk="1" hangingPunct="1"/>
            <a:r>
              <a:rPr lang="en-US" sz="1600" dirty="0">
                <a:latin typeface="Times New Roman" charset="0"/>
              </a:rPr>
              <a:t>Lets look at some data collected on a 1 km grid, or 3300 feet over the </a:t>
            </a:r>
            <a:r>
              <a:rPr lang="en-US" sz="1600" dirty="0" err="1">
                <a:latin typeface="Times New Roman" charset="0"/>
              </a:rPr>
              <a:t>Baru</a:t>
            </a:r>
            <a:r>
              <a:rPr lang="en-US" sz="1600" dirty="0">
                <a:latin typeface="Times New Roman" charset="0"/>
              </a:rPr>
              <a:t> and </a:t>
            </a:r>
            <a:r>
              <a:rPr lang="en-US" sz="1600" dirty="0" err="1">
                <a:latin typeface="Times New Roman" charset="0"/>
              </a:rPr>
              <a:t>Motatan</a:t>
            </a:r>
            <a:r>
              <a:rPr lang="en-US" sz="1600" dirty="0">
                <a:latin typeface="Times New Roman" charset="0"/>
              </a:rPr>
              <a:t> fields and partially over the </a:t>
            </a:r>
            <a:r>
              <a:rPr lang="en-US" sz="1600" dirty="0" err="1">
                <a:latin typeface="Times New Roman" charset="0"/>
              </a:rPr>
              <a:t>Meno</a:t>
            </a:r>
            <a:r>
              <a:rPr lang="en-US" sz="1600" dirty="0">
                <a:latin typeface="Times New Roman" charset="0"/>
              </a:rPr>
              <a:t> Grande Field in the Maracaibo Basin in Venezuela.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DB2C89E-0DEF-4455-8FC5-6304928D7817}" type="slidenum">
              <a:rPr lang="en-US" sz="1200" smtClean="0"/>
              <a:pPr eaLnBrk="1" hangingPunct="1"/>
              <a:t>56</a:t>
            </a:fld>
            <a:endParaRPr lang="en-US" sz="1200"/>
          </a:p>
        </p:txBody>
      </p:sp>
      <p:sp>
        <p:nvSpPr>
          <p:cNvPr id="211971" name="Rectangle 2"/>
          <p:cNvSpPr>
            <a:spLocks noGrp="1" noRot="1" noChangeAspect="1" noChangeArrowheads="1" noTextEdit="1"/>
          </p:cNvSpPr>
          <p:nvPr>
            <p:ph type="sldImg"/>
          </p:nvPr>
        </p:nvSpPr>
        <p:spPr>
          <a:xfrm>
            <a:off x="1138238" y="681038"/>
            <a:ext cx="4538662" cy="3403600"/>
          </a:xfrm>
          <a:ln/>
        </p:spPr>
      </p:sp>
      <p:sp>
        <p:nvSpPr>
          <p:cNvPr id="211972"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First we’ll look at a cross-section over the Meno Grande field.  As you might expect, we found fairly large oily seeps directly over and updip from this giant field.  The yellow color on the right is associated with the condensate production produced below the heavy oil that is produced from the upper layers of this field.  The condensate cannot migrate through the gas-depleted oils and instead show up at the subcrop to the east where the dipping beds have allowed some of the condensate compositional sources to exit the basin.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FCF4CD3-24C5-492B-91D9-FEB9D0F31917}" type="slidenum">
              <a:rPr lang="en-US" sz="1200" smtClean="0"/>
              <a:pPr eaLnBrk="1" hangingPunct="1"/>
              <a:t>57</a:t>
            </a:fld>
            <a:endParaRPr lang="en-US" sz="1200"/>
          </a:p>
        </p:txBody>
      </p:sp>
      <p:sp>
        <p:nvSpPr>
          <p:cNvPr id="212995" name="Rectangle 2"/>
          <p:cNvSpPr>
            <a:spLocks noGrp="1" noRot="1" noChangeAspect="1" noChangeArrowheads="1" noTextEdit="1"/>
          </p:cNvSpPr>
          <p:nvPr>
            <p:ph type="sldImg"/>
          </p:nvPr>
        </p:nvSpPr>
        <p:spPr>
          <a:xfrm>
            <a:off x="1138238" y="681038"/>
            <a:ext cx="4538662" cy="3403600"/>
          </a:xfrm>
          <a:ln/>
        </p:spPr>
      </p:sp>
      <p:sp>
        <p:nvSpPr>
          <p:cNvPr id="212996"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next two cross-sections are parallel to and south of the first and better show the main structural configuration of this basin.  The Mesoa is the main producing horizon and outcrops to the east.  As you can see the seepage does occur over the two fields, but does not outline the locations of the fields.  Seepage magnitudes also increases updip toward the subcrop and outcrop, as would be expected.  Again the condensate signature shows up at the subcrop along the eastern margin of this basin.</a:t>
            </a:r>
            <a:endParaRPr lang="en-US" sz="1600">
              <a:latin typeface="Times New Roman"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BB8FAF19-4204-4945-8686-1260CA55E4B3}" type="slidenum">
              <a:rPr lang="en-US" sz="1200" smtClean="0"/>
              <a:pPr eaLnBrk="1" hangingPunct="1"/>
              <a:t>58</a:t>
            </a:fld>
            <a:endParaRPr lang="en-US" sz="1200"/>
          </a:p>
        </p:txBody>
      </p:sp>
      <p:sp>
        <p:nvSpPr>
          <p:cNvPr id="217091" name="Rectangle 2"/>
          <p:cNvSpPr>
            <a:spLocks noGrp="1" noRot="1" noChangeAspect="1" noChangeArrowheads="1" noTextEdit="1"/>
          </p:cNvSpPr>
          <p:nvPr>
            <p:ph type="sldImg"/>
          </p:nvPr>
        </p:nvSpPr>
        <p:spPr>
          <a:xfrm>
            <a:off x="1138238" y="681038"/>
            <a:ext cx="4538662" cy="3403600"/>
          </a:xfrm>
          <a:ln/>
        </p:spPr>
      </p:sp>
      <p:sp>
        <p:nvSpPr>
          <p:cNvPr id="217092"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My very first experience that I had to deal with when I began my career at the Gulf Oil Co. was that the seeps we mapped did not just occur over the known fields.  It was very clear that seeps were occurring over entire basins, not just over commercial fields.  In addition, as demonstrated by the previous Kansas and Green Canyon examples, there was no magnitude threshold for telling commercial from non-commercial. </a:t>
            </a:r>
          </a:p>
          <a:p>
            <a:pPr eaLnBrk="1" hangingPunct="1"/>
            <a:r>
              <a:rPr lang="en-US" sz="1800">
                <a:latin typeface="Times New Roman" charset="0"/>
              </a:rPr>
              <a:t>Seeps are basin wide.  Although fields may add further focus to the seeps, extensive survey  experience has demonstrated that such focus is an exception, and is not the rule.</a:t>
            </a:r>
          </a:p>
          <a:p>
            <a:pPr eaLnBrk="1" hangingPunct="1"/>
            <a:r>
              <a:rPr lang="en-US" sz="1800">
                <a:latin typeface="Times New Roman" charset="0"/>
              </a:rPr>
              <a:t>Large grids collected over entire basins clearly showed that migration patterns are controlled by basin dynamics.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1EB7FC9F-4CBE-4A71-AA7C-FD956EFD8447}" type="slidenum">
              <a:rPr lang="en-US" sz="1200" smtClean="0"/>
              <a:pPr eaLnBrk="1" hangingPunct="1"/>
              <a:t>59</a:t>
            </a:fld>
            <a:endParaRPr lang="en-US" sz="1200"/>
          </a:p>
        </p:txBody>
      </p:sp>
      <p:sp>
        <p:nvSpPr>
          <p:cNvPr id="218115" name="Rectangle 2"/>
          <p:cNvSpPr>
            <a:spLocks noGrp="1" noRot="1" noChangeAspect="1" noChangeArrowheads="1" noTextEdit="1"/>
          </p:cNvSpPr>
          <p:nvPr>
            <p:ph type="sldImg"/>
          </p:nvPr>
        </p:nvSpPr>
        <p:spPr>
          <a:xfrm>
            <a:off x="1138238" y="681038"/>
            <a:ext cx="4538662" cy="3403600"/>
          </a:xfrm>
          <a:ln/>
        </p:spPr>
      </p:sp>
      <p:sp>
        <p:nvSpPr>
          <p:cNvPr id="218116"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key to understanding this technology was provided by collecting grids over whole basins</a:t>
            </a:r>
          </a:p>
          <a:p>
            <a:pPr eaLnBrk="1" hangingPunct="1"/>
            <a:r>
              <a:rPr lang="en-US" sz="1800">
                <a:latin typeface="Times New Roman" charset="0"/>
              </a:rPr>
              <a:t>These regional grids clearly showed that these regional seepage patterns could only be explained by the subsurface source rocks, coupled with basin dynamics.  </a:t>
            </a:r>
          </a:p>
          <a:p>
            <a:pPr eaLnBrk="1" hangingPunct="1"/>
            <a:r>
              <a:rPr lang="en-US" sz="1800">
                <a:latin typeface="Times New Roman" charset="0"/>
              </a:rPr>
              <a:t>This relationship is best defined through the chemical compositions of the seeps, that is, whether they are gas or oil</a:t>
            </a:r>
          </a:p>
          <a:p>
            <a:pPr eaLnBrk="1" hangingPunct="1"/>
            <a:r>
              <a:rPr lang="en-US" sz="1800">
                <a:latin typeface="Times New Roman" charset="0"/>
              </a:rPr>
              <a:t>As you will see - surface geochemistry is nothing more than a source rock tool applied at the surface, and that is it’s main value.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a:ln/>
        </p:spPr>
      </p:sp>
      <p:sp>
        <p:nvSpPr>
          <p:cNvPr id="219139" name="Notes Placeholder 2"/>
          <p:cNvSpPr>
            <a:spLocks noGrp="1"/>
          </p:cNvSpPr>
          <p:nvPr>
            <p:ph type="body" idx="1"/>
          </p:nvPr>
        </p:nvSpPr>
        <p:spPr>
          <a:noFill/>
        </p:spPr>
        <p:txBody>
          <a:bodyPr/>
          <a:lstStyle/>
          <a:p>
            <a:r>
              <a:rPr lang="en-US" dirty="0">
                <a:latin typeface="Times New Roman" charset="0"/>
              </a:rPr>
              <a:t>Average gas compositions from Gulf Oil soil gas surveys over gas and oil fields in California, over gas-condensate fields and oil fields</a:t>
            </a:r>
          </a:p>
          <a:p>
            <a:endParaRPr lang="en-US" dirty="0">
              <a:latin typeface="Times New Roman" charset="0"/>
            </a:endParaRPr>
          </a:p>
          <a:p>
            <a:r>
              <a:rPr lang="en-US" dirty="0">
                <a:latin typeface="Times New Roman" charset="0"/>
              </a:rPr>
              <a:t>This repeatability and response to different basins containing various gas, condensate and oil sources saved soil gas at Gulf Oil and helped to build interest and support</a:t>
            </a:r>
          </a:p>
        </p:txBody>
      </p:sp>
      <p:sp>
        <p:nvSpPr>
          <p:cNvPr id="219140"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B915125-A525-4237-B430-37328BEECAF2}" type="slidenum">
              <a:rPr lang="en-US" sz="1200" smtClean="0"/>
              <a:pPr eaLnBrk="1" hangingPunct="1"/>
              <a:t>60</a:t>
            </a:fld>
            <a:endParaRPr 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57BF66C-6375-48D5-A056-CEDBF03B108E}" type="slidenum">
              <a:rPr lang="en-US" sz="1200" smtClean="0"/>
              <a:pPr eaLnBrk="1" hangingPunct="1"/>
              <a:t>61</a:t>
            </a:fld>
            <a:endParaRPr lang="en-US" sz="1200"/>
          </a:p>
        </p:txBody>
      </p:sp>
      <p:sp>
        <p:nvSpPr>
          <p:cNvPr id="220163" name="Rectangle 2"/>
          <p:cNvSpPr>
            <a:spLocks noGrp="1" noRot="1" noChangeAspect="1" noChangeArrowheads="1" noTextEdit="1"/>
          </p:cNvSpPr>
          <p:nvPr>
            <p:ph type="sldImg"/>
          </p:nvPr>
        </p:nvSpPr>
        <p:spPr>
          <a:xfrm>
            <a:off x="1138238" y="681038"/>
            <a:ext cx="4538662" cy="3403600"/>
          </a:xfrm>
          <a:ln/>
        </p:spPr>
      </p:sp>
      <p:sp>
        <p:nvSpPr>
          <p:cNvPr id="220164" name="Rectangle 3"/>
          <p:cNvSpPr>
            <a:spLocks noGrp="1" noChangeArrowheads="1"/>
          </p:cNvSpPr>
          <p:nvPr>
            <p:ph type="body" idx="1"/>
          </p:nvPr>
        </p:nvSpPr>
        <p:spPr>
          <a:xfrm>
            <a:off x="898525" y="4311650"/>
            <a:ext cx="5016500" cy="4084638"/>
          </a:xfrm>
          <a:noFill/>
        </p:spPr>
        <p:txBody>
          <a:bodyPr/>
          <a:lstStyle/>
          <a:p>
            <a:pPr eaLnBrk="1" hangingPunct="1">
              <a:lnSpc>
                <a:spcPct val="90000"/>
              </a:lnSpc>
              <a:spcBef>
                <a:spcPct val="0"/>
              </a:spcBef>
            </a:pPr>
            <a:r>
              <a:rPr lang="en-US" dirty="0"/>
              <a:t>In a comprehensive program carried out in the 1970-80’s evidence was obtained that the natural seepage could be used to predict the oil vs. gas potential of an unknown area by measuring these light gas compositions.  Figure-4a shows the location of three of Gulf Oil’s soil gas data sets that were gathered within basins having different , but unimodal reservoir compositions: red-gas in the Sacramento Basin, yellow-gas-condensate from the Pincher Creek field and mixed oil &amp; gas from the Permian Basin oil fields.  The three plots along the bottom of the figure are histograms that show the compositional variation of the percent methane )relative to the C1-C4 gases), the propane/methane and the methane/ethane ratios.  Extensive data sets collected over the past 30 years has shown that surface seepage gases from world-wide basins always contain similar compositional data as their underlying, associated fields. </a:t>
            </a:r>
          </a:p>
          <a:p>
            <a:pPr eaLnBrk="1" hangingPunct="1">
              <a:lnSpc>
                <a:spcPct val="90000"/>
              </a:lnSpc>
              <a:spcBef>
                <a:spcPct val="0"/>
              </a:spcBef>
            </a:pPr>
            <a:endParaRPr lang="en-US" dirty="0"/>
          </a:p>
          <a:p>
            <a:pPr eaLnBrk="1" hangingPunct="1">
              <a:lnSpc>
                <a:spcPct val="90000"/>
              </a:lnSpc>
              <a:spcBef>
                <a:spcPct val="0"/>
              </a:spcBef>
            </a:pPr>
            <a:endParaRPr lang="en-US" dirty="0"/>
          </a:p>
          <a:p>
            <a:pPr eaLnBrk="1" hangingPunct="1">
              <a:lnSpc>
                <a:spcPct val="90000"/>
              </a:lnSpc>
              <a:spcBef>
                <a:spcPct val="0"/>
              </a:spcBef>
            </a:pPr>
            <a:r>
              <a:rPr lang="en-US" dirty="0"/>
              <a:t>The table in Figure-4 shows the actual methane, ethane, propane and butane compositions in reservoirs (Katz &amp; Williams, 1957).  Methane, ethane, propane and butanes occur in essentially all petroleum reservoirs, and most significantly, their compositions are defined principally by the source type and maturity.  These source rocks then control all reservoir and surface seepage compositions.</a:t>
            </a:r>
          </a:p>
          <a:p>
            <a:pPr eaLnBrk="1" hangingPunct="1"/>
            <a:endParaRPr lang="en-US" sz="1800" dirty="0">
              <a:latin typeface="Times New Roman"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250664D-8416-4877-8852-A6916BF43ED3}" type="slidenum">
              <a:rPr lang="en-US" sz="1200" smtClean="0"/>
              <a:pPr eaLnBrk="1" hangingPunct="1"/>
              <a:t>62</a:t>
            </a:fld>
            <a:endParaRPr lang="en-US" sz="1200"/>
          </a:p>
        </p:txBody>
      </p:sp>
      <p:sp>
        <p:nvSpPr>
          <p:cNvPr id="221187" name="Rectangle 2"/>
          <p:cNvSpPr>
            <a:spLocks noGrp="1" noRot="1" noChangeAspect="1" noChangeArrowheads="1" noTextEdit="1"/>
          </p:cNvSpPr>
          <p:nvPr>
            <p:ph type="sldImg"/>
          </p:nvPr>
        </p:nvSpPr>
        <p:spPr>
          <a:xfrm>
            <a:off x="1138238" y="681038"/>
            <a:ext cx="4538662" cy="3403600"/>
          </a:xfrm>
          <a:ln/>
        </p:spPr>
      </p:sp>
      <p:sp>
        <p:nvSpPr>
          <p:cNvPr id="221188" name="Rectangle 3"/>
          <p:cNvSpPr>
            <a:spLocks noGrp="1" noChangeArrowheads="1"/>
          </p:cNvSpPr>
          <p:nvPr>
            <p:ph type="body" idx="1"/>
          </p:nvPr>
        </p:nvSpPr>
        <p:spPr>
          <a:xfrm>
            <a:off x="898525" y="4311650"/>
            <a:ext cx="5016500" cy="4084638"/>
          </a:xfrm>
          <a:noFill/>
        </p:spPr>
        <p:txBody>
          <a:bodyPr/>
          <a:lstStyle/>
          <a:p>
            <a:pPr eaLnBrk="1" hangingPunct="1">
              <a:spcBef>
                <a:spcPct val="0"/>
              </a:spcBef>
            </a:pPr>
            <a:r>
              <a:rPr lang="en-US" dirty="0"/>
              <a:t>As further proof of this concept we examined both mud logging and actual reservoir compositions from producing wells. The leftmost diagram, based on mud logging data, was published by Pixler  in 1969. The plot on the far right shows actual reservoir analytical data from the producing wells in three fields, the red dots are from a gas field, the yellow dots are from a gas-condensate field and the green dots are from an oil field (published by </a:t>
            </a:r>
            <a:r>
              <a:rPr lang="en-US" dirty="0" err="1"/>
              <a:t>Verbanic</a:t>
            </a:r>
            <a:r>
              <a:rPr lang="en-US" dirty="0"/>
              <a:t> et al.in 1982). </a:t>
            </a:r>
          </a:p>
          <a:p>
            <a:pPr eaLnBrk="1" hangingPunct="1">
              <a:spcBef>
                <a:spcPct val="0"/>
              </a:spcBef>
            </a:pPr>
            <a:endParaRPr lang="en-US" dirty="0"/>
          </a:p>
          <a:p>
            <a:pPr eaLnBrk="1" hangingPunct="1">
              <a:spcBef>
                <a:spcPct val="0"/>
              </a:spcBef>
            </a:pPr>
            <a:r>
              <a:rPr lang="en-US" dirty="0"/>
              <a:t>The center plot shows the average compositional values of the soil gas data from the previous slide, plotted on the Pixler mud logging diagram.  As shown, the seepage data collected in the vicinity of these three fields that produce gas, condensate and oil, fit without correction, or adjustment to their associated reservoirs.  </a:t>
            </a:r>
          </a:p>
          <a:p>
            <a:pPr eaLnBrk="1" hangingPunct="1">
              <a:lnSpc>
                <a:spcPct val="90000"/>
              </a:lnSpc>
              <a:spcBef>
                <a:spcPct val="0"/>
              </a:spcBef>
            </a:pPr>
            <a:endParaRPr lang="en-US" dirty="0"/>
          </a:p>
          <a:p>
            <a:pPr eaLnBrk="1" hangingPunct="1"/>
            <a:endParaRPr lang="en-US" sz="1800" dirty="0">
              <a:latin typeface="Times New Roman"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ln/>
        </p:spPr>
      </p:sp>
      <p:sp>
        <p:nvSpPr>
          <p:cNvPr id="222211" name="Notes Placeholder 2"/>
          <p:cNvSpPr>
            <a:spLocks noGrp="1"/>
          </p:cNvSpPr>
          <p:nvPr>
            <p:ph type="body" idx="1"/>
          </p:nvPr>
        </p:nvSpPr>
        <p:spPr>
          <a:noFill/>
        </p:spPr>
        <p:txBody>
          <a:bodyPr/>
          <a:lstStyle/>
          <a:p>
            <a:pPr eaLnBrk="1" hangingPunct="1">
              <a:spcBef>
                <a:spcPct val="0"/>
              </a:spcBef>
            </a:pPr>
            <a:r>
              <a:rPr lang="en-US" dirty="0"/>
              <a:t>This ternary plot displays the composition of every soil gas sample point collected over the Corning  dry gas, the Pincer Creek gas-condensate and the </a:t>
            </a:r>
            <a:r>
              <a:rPr lang="en-US" dirty="0" err="1"/>
              <a:t>Sprayberry</a:t>
            </a:r>
            <a:r>
              <a:rPr lang="en-US" dirty="0"/>
              <a:t> oil reservoirs.  All three of these calibration data sets consists of large 400 to 600 site grids that were collected over producing reservoirs that lie within basins containing </a:t>
            </a:r>
            <a:r>
              <a:rPr lang="en-US" dirty="0" err="1"/>
              <a:t>uni</a:t>
            </a:r>
            <a:r>
              <a:rPr lang="en-US" dirty="0"/>
              <a:t>-modal source rocks.  All three surveys were conducted within areas covered by recent sediments that have well cultivated and watered soils that would provide excellent conditions for generation of bacterial gases.  Although there is a slight overlap in these populations, it is clear that they represent statistically different compositional data sets, and that there is no sign of interference from biogenic methane within any of the three basins.  These distinct compositional differences are obviously coupled to the  subsurface gas, gas-condensate and oil sources.</a:t>
            </a:r>
          </a:p>
          <a:p>
            <a:pPr eaLnBrk="1" hangingPunct="1">
              <a:spcBef>
                <a:spcPct val="0"/>
              </a:spcBef>
            </a:pPr>
            <a:r>
              <a:rPr lang="en-US" dirty="0"/>
              <a:t>  </a:t>
            </a:r>
          </a:p>
          <a:p>
            <a:endParaRPr lang="en-US" dirty="0">
              <a:latin typeface="Times New Roman" charset="0"/>
            </a:endParaRPr>
          </a:p>
        </p:txBody>
      </p:sp>
      <p:sp>
        <p:nvSpPr>
          <p:cNvPr id="222212"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98198AC-639D-46DD-9912-ADADF8B333FA}" type="slidenum">
              <a:rPr lang="en-US" sz="1200" smtClean="0"/>
              <a:pPr eaLnBrk="1" hangingPunct="1"/>
              <a:t>63</a:t>
            </a:fld>
            <a:endParaRPr 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91BC94E-1556-49D3-A7F0-A4F90A733759}" type="slidenum">
              <a:rPr lang="en-US" sz="1200" smtClean="0"/>
              <a:pPr eaLnBrk="1" hangingPunct="1"/>
              <a:t>64</a:t>
            </a:fld>
            <a:endParaRPr lang="en-US" sz="1200"/>
          </a:p>
        </p:txBody>
      </p:sp>
      <p:sp>
        <p:nvSpPr>
          <p:cNvPr id="223235" name="Rectangle 2"/>
          <p:cNvSpPr>
            <a:spLocks noGrp="1" noRot="1" noChangeAspect="1" noChangeArrowheads="1" noTextEdit="1"/>
          </p:cNvSpPr>
          <p:nvPr>
            <p:ph type="sldImg"/>
          </p:nvPr>
        </p:nvSpPr>
        <p:spPr>
          <a:xfrm>
            <a:off x="1138238" y="681038"/>
            <a:ext cx="4538662" cy="3403600"/>
          </a:xfrm>
          <a:ln/>
        </p:spPr>
      </p:sp>
      <p:sp>
        <p:nvSpPr>
          <p:cNvPr id="223236" name="Rectangle 3"/>
          <p:cNvSpPr>
            <a:spLocks noGrp="1" noChangeArrowheads="1"/>
          </p:cNvSpPr>
          <p:nvPr>
            <p:ph type="body" idx="1"/>
          </p:nvPr>
        </p:nvSpPr>
        <p:spPr>
          <a:xfrm>
            <a:off x="898525" y="4311650"/>
            <a:ext cx="5016500" cy="4084638"/>
          </a:xfrm>
          <a:noFill/>
        </p:spPr>
        <p:txBody>
          <a:bodyPr/>
          <a:lstStyle/>
          <a:p>
            <a:pPr eaLnBrk="1" hangingPunct="1"/>
            <a:r>
              <a:rPr lang="en-US" sz="1800" dirty="0">
                <a:latin typeface="Times New Roman" charset="0"/>
              </a:rPr>
              <a:t>In a 1991 AAPG meeting in Dallas ETI presented some calibration survey data collected over the Filo Morado and Loma de la </a:t>
            </a:r>
            <a:r>
              <a:rPr lang="en-US" sz="1800" dirty="0" err="1">
                <a:latin typeface="Times New Roman" charset="0"/>
              </a:rPr>
              <a:t>Lata</a:t>
            </a:r>
            <a:r>
              <a:rPr lang="en-US" sz="1800" dirty="0">
                <a:latin typeface="Times New Roman" charset="0"/>
              </a:rPr>
              <a:t> fields in the </a:t>
            </a:r>
            <a:r>
              <a:rPr lang="en-US" sz="1800" dirty="0" err="1">
                <a:latin typeface="Times New Roman" charset="0"/>
              </a:rPr>
              <a:t>Neuquen</a:t>
            </a:r>
            <a:r>
              <a:rPr lang="en-US" sz="1800" dirty="0">
                <a:latin typeface="Times New Roman" charset="0"/>
              </a:rPr>
              <a:t> Basin, in Argentina.</a:t>
            </a:r>
          </a:p>
          <a:p>
            <a:pPr eaLnBrk="1" hangingPunct="1"/>
            <a:r>
              <a:rPr lang="en-US" sz="1800" dirty="0">
                <a:latin typeface="Times New Roman" charset="0"/>
              </a:rPr>
              <a:t>Filo Morado is a 9000’ deep oil field in a lower plate structural trap and Loma de la </a:t>
            </a:r>
            <a:r>
              <a:rPr lang="en-US" sz="1800" dirty="0" err="1">
                <a:latin typeface="Times New Roman" charset="0"/>
              </a:rPr>
              <a:t>Lata</a:t>
            </a:r>
            <a:r>
              <a:rPr lang="en-US" sz="1800" dirty="0">
                <a:latin typeface="Times New Roman" charset="0"/>
              </a:rPr>
              <a:t> (shown on the next slide) has two stacked reservoirs, an oil sand at 6000’ and a gas field at 9000’, both stratigraphic.</a:t>
            </a:r>
          </a:p>
          <a:p>
            <a:pPr eaLnBrk="1" hangingPunct="1"/>
            <a:endParaRPr lang="en-US" sz="1800" dirty="0">
              <a:latin typeface="Times New Roman" charset="0"/>
            </a:endParaRPr>
          </a:p>
          <a:p>
            <a:pPr eaLnBrk="1" hangingPunct="1"/>
            <a:r>
              <a:rPr lang="en-US" sz="1800" dirty="0">
                <a:latin typeface="Times New Roman" charset="0"/>
              </a:rPr>
              <a:t>As shown by this and the next slide, these two fields provide excellent oil and gas calibration data.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C456668D-14D4-419A-BA02-1D6CAC253C91}" type="slidenum">
              <a:rPr lang="en-US" sz="1200" smtClean="0"/>
              <a:pPr eaLnBrk="1" hangingPunct="1"/>
              <a:t>65</a:t>
            </a:fld>
            <a:endParaRPr lang="en-US" sz="1200"/>
          </a:p>
        </p:txBody>
      </p:sp>
      <p:sp>
        <p:nvSpPr>
          <p:cNvPr id="224259" name="Rectangle 2"/>
          <p:cNvSpPr>
            <a:spLocks noGrp="1" noRot="1" noChangeAspect="1" noChangeArrowheads="1" noTextEdit="1"/>
          </p:cNvSpPr>
          <p:nvPr>
            <p:ph type="sldImg"/>
          </p:nvPr>
        </p:nvSpPr>
        <p:spPr>
          <a:xfrm>
            <a:off x="1138238" y="681038"/>
            <a:ext cx="4538662" cy="3403600"/>
          </a:xfrm>
          <a:ln/>
        </p:spPr>
      </p:sp>
      <p:sp>
        <p:nvSpPr>
          <p:cNvPr id="224260"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mixed compositional information measured over the Loma de La Lata field is clearly defined by this Pixler ratio diagram.  The gas-water contact and a permeability barrier mapped from deep tests of the underlying gas reservoir are shown by the purple lines on the slide.  West of the permeability barrier there is no underlying gas field.  In this area the soil gas data has an oily (green and yellow dots) composition, indicating that the soil gas data has mapped this permeability barrier that defined the western border of the underlying gas field through the blanket oil sand that covers the gas field.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1F3CE992-2497-435C-A244-7CE95EFE625C}" type="slidenum">
              <a:rPr lang="en-US" sz="1200" smtClean="0"/>
              <a:pPr eaLnBrk="1" hangingPunct="1"/>
              <a:t>66</a:t>
            </a:fld>
            <a:endParaRPr lang="en-US" sz="1200"/>
          </a:p>
        </p:txBody>
      </p:sp>
      <p:sp>
        <p:nvSpPr>
          <p:cNvPr id="225283" name="Rectangle 2"/>
          <p:cNvSpPr>
            <a:spLocks noGrp="1" noRot="1" noChangeAspect="1" noChangeArrowheads="1" noTextEdit="1"/>
          </p:cNvSpPr>
          <p:nvPr>
            <p:ph type="sldImg"/>
          </p:nvPr>
        </p:nvSpPr>
        <p:spPr>
          <a:xfrm>
            <a:off x="1138238" y="681038"/>
            <a:ext cx="4538662" cy="3403600"/>
          </a:xfrm>
          <a:ln/>
        </p:spPr>
      </p:sp>
      <p:sp>
        <p:nvSpPr>
          <p:cNvPr id="225284"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slide on the left shows some calibration data over a dry gas area in Alaska and the slide on the right shows soil gas collected over a non-commercial heavy oil in Nevada.  The Nevada data is from North Butte Valley where Gulf drilled a non-commercial oil well that contained dead oil.  These seeps were very large magnitude, but as shown by the Pixler ratio diagram, they were much too oily.</a:t>
            </a:r>
          </a:p>
          <a:p>
            <a:pPr eaLnBrk="1" hangingPunct="1"/>
            <a:endParaRPr lang="en-US" sz="1800">
              <a:latin typeface="Times New Roman" charset="0"/>
            </a:endParaRPr>
          </a:p>
          <a:p>
            <a:pPr eaLnBrk="1" hangingPunct="1"/>
            <a:r>
              <a:rPr lang="en-US" sz="1800">
                <a:latin typeface="Times New Roman" charset="0"/>
              </a:rPr>
              <a:t>The low C1/C2 ratio and flat slope are typical for light gases observed over dead, non-commercial oil deposits.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Kenai Gas field lies within the gas samples on the lower left shown by red dots and the Point Simpson Oil field lies right under the green and yellow dots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67</a:t>
            </a:fld>
            <a:endParaRPr lang="en-US"/>
          </a:p>
        </p:txBody>
      </p:sp>
    </p:spTree>
    <p:extLst>
      <p:ext uri="{BB962C8B-B14F-4D97-AF65-F5344CB8AC3E}">
        <p14:creationId xmlns:p14="http://schemas.microsoft.com/office/powerpoint/2010/main" val="27218853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7CD3BBA-DE2B-48D5-B23F-DE8048A48B02}" type="slidenum">
              <a:rPr lang="en-US" sz="1200" smtClean="0"/>
              <a:pPr eaLnBrk="1" hangingPunct="1"/>
              <a:t>68</a:t>
            </a:fld>
            <a:endParaRPr lang="en-US" sz="1200"/>
          </a:p>
        </p:txBody>
      </p:sp>
      <p:sp>
        <p:nvSpPr>
          <p:cNvPr id="226307" name="Rectangle 2"/>
          <p:cNvSpPr>
            <a:spLocks noGrp="1" noRot="1" noChangeAspect="1" noChangeArrowheads="1" noTextEdit="1"/>
          </p:cNvSpPr>
          <p:nvPr>
            <p:ph type="sldImg"/>
          </p:nvPr>
        </p:nvSpPr>
        <p:spPr>
          <a:xfrm>
            <a:off x="1138238" y="681038"/>
            <a:ext cx="4538662" cy="3403600"/>
          </a:xfrm>
          <a:ln/>
        </p:spPr>
      </p:sp>
      <p:sp>
        <p:nvSpPr>
          <p:cNvPr id="226308"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 Currant well drilled in Railroad Valley Nevada produced a 14 gravity oil from 7000 feet.  This well was drilled within the blue-green area on this slide.  The yellow-red compositions are typical of a Grant Canyon-type deposit.</a:t>
            </a:r>
          </a:p>
          <a:p>
            <a:pPr eaLnBrk="1" hangingPunct="1"/>
            <a:r>
              <a:rPr lang="en-US" sz="1800">
                <a:latin typeface="Times New Roman" charset="0"/>
              </a:rPr>
              <a:t>Actual empirical soil gas data collected over all the other commercial fields in Nevada indicated that the yellow-red compositional range were typical for soil gas data observed over the commercial oil fields.</a:t>
            </a:r>
          </a:p>
          <a:p>
            <a:pPr eaLnBrk="1" hangingPunct="1"/>
            <a:r>
              <a:rPr lang="en-US" sz="1800">
                <a:latin typeface="Times New Roman" charset="0"/>
              </a:rPr>
              <a:t>However, the most important point made by this slide is the fact that the color compositions are selected by actual reservoirs and then used to generate  the scatter plot and the dot map.  As shown, these spatial and compositional relationships are certainly not random, and at 1000 foot centers, this data begins to work at the prospect level.</a:t>
            </a:r>
          </a:p>
          <a:p>
            <a:pPr eaLnBrk="1" hangingPunct="1"/>
            <a:endParaRPr lang="en-US">
              <a:latin typeface="Times New Roman"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Nikonov</a:t>
            </a:r>
            <a:r>
              <a:rPr lang="en-US" dirty="0"/>
              <a:t> Reservoir data base of 3500 wells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69</a:t>
            </a:fld>
            <a:endParaRPr lang="en-US"/>
          </a:p>
        </p:txBody>
      </p:sp>
    </p:spTree>
    <p:extLst>
      <p:ext uri="{BB962C8B-B14F-4D97-AF65-F5344CB8AC3E}">
        <p14:creationId xmlns:p14="http://schemas.microsoft.com/office/powerpoint/2010/main" val="36088175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CF46BDE-E7A7-4580-B152-C46F6853124E}" type="slidenum">
              <a:rPr lang="en-US" sz="1200" smtClean="0"/>
              <a:pPr eaLnBrk="1" hangingPunct="1"/>
              <a:t>70</a:t>
            </a:fld>
            <a:endParaRPr lang="en-US" sz="1200"/>
          </a:p>
        </p:txBody>
      </p:sp>
      <p:sp>
        <p:nvSpPr>
          <p:cNvPr id="227331" name="Rectangle 2"/>
          <p:cNvSpPr>
            <a:spLocks noGrp="1" noRot="1" noChangeAspect="1" noChangeArrowheads="1" noTextEdit="1"/>
          </p:cNvSpPr>
          <p:nvPr>
            <p:ph type="sldImg"/>
          </p:nvPr>
        </p:nvSpPr>
        <p:spPr>
          <a:xfrm>
            <a:off x="1138238" y="681038"/>
            <a:ext cx="4538662" cy="3403600"/>
          </a:xfrm>
          <a:ln/>
        </p:spPr>
      </p:sp>
      <p:sp>
        <p:nvSpPr>
          <p:cNvPr id="227332"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In addition to the Pixler ratio plots which contain methane which can be biogenic, the C2/C3 ratios is also very useful.  There are no biogenic sources for these two gases, ethane and propane and their ratio can be used to predict the oil vs. gas ratios of their associated subsurface reservoirs.</a:t>
            </a:r>
          </a:p>
          <a:p>
            <a:pPr eaLnBrk="1" hangingPunct="1"/>
            <a:endParaRPr lang="en-US" sz="1800">
              <a:latin typeface="Times New Roman" charset="0"/>
            </a:endParaRPr>
          </a:p>
          <a:p>
            <a:pPr eaLnBrk="1" hangingPunct="1"/>
            <a:r>
              <a:rPr lang="en-US" sz="1800">
                <a:latin typeface="Times New Roman" charset="0"/>
              </a:rPr>
              <a:t>This slide shows the relationship of this ratio defined by 3,500 reservoirs worldwide reservoirs.  Our experience suggests that the brown curve may apply mainly to very dry gases, with most oil and gas fields falling between ratios defined by the blue to red curves.  Thus most commercial oil and gas fall between 2 and 4.</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559FEC88-8CC3-4395-AC06-A61277344BB9}" type="slidenum">
              <a:rPr lang="en-US" sz="1200" smtClean="0"/>
              <a:pPr eaLnBrk="1" hangingPunct="1"/>
              <a:t>71</a:t>
            </a:fld>
            <a:endParaRPr lang="en-US" sz="1200"/>
          </a:p>
        </p:txBody>
      </p:sp>
      <p:sp>
        <p:nvSpPr>
          <p:cNvPr id="228355" name="Rectangle 2"/>
          <p:cNvSpPr>
            <a:spLocks noGrp="1" noRot="1" noChangeAspect="1" noChangeArrowheads="1" noTextEdit="1"/>
          </p:cNvSpPr>
          <p:nvPr>
            <p:ph type="sldImg"/>
          </p:nvPr>
        </p:nvSpPr>
        <p:spPr>
          <a:xfrm>
            <a:off x="1138238" y="681038"/>
            <a:ext cx="4538662" cy="3403600"/>
          </a:xfrm>
          <a:ln/>
        </p:spPr>
      </p:sp>
      <p:sp>
        <p:nvSpPr>
          <p:cNvPr id="228356"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Let us examine scatter plots for the C2/C3 ratios for a dry gas area, a heavy, dead oil deposit and for commercial oil and gas fields such as Filo Morado and Loma de la Lata fields, which provide typical oil and gas field responses.</a:t>
            </a:r>
          </a:p>
          <a:p>
            <a:pPr eaLnBrk="1" hangingPunct="1"/>
            <a:r>
              <a:rPr lang="en-US" sz="1800">
                <a:latin typeface="Times New Roman" charset="0"/>
              </a:rPr>
              <a:t>Note that the Kenai dry gas field has an ethane/propane  ratio of about 4, while the heavy, dead oil is generally less than 1 to 1.5.</a:t>
            </a:r>
          </a:p>
          <a:p>
            <a:pPr eaLnBrk="1" hangingPunct="1"/>
            <a:r>
              <a:rPr lang="en-US" sz="1800">
                <a:latin typeface="Times New Roman" charset="0"/>
              </a:rPr>
              <a:t>Filo Morado and Loma de la Lata fall right in the middle, splitting apart at about 2 to 2.5.</a:t>
            </a:r>
          </a:p>
          <a:p>
            <a:pPr eaLnBrk="1" hangingPunct="1"/>
            <a:r>
              <a:rPr lang="en-US" sz="1800">
                <a:latin typeface="Times New Roman" charset="0"/>
              </a:rPr>
              <a:t>More importantly, note that both the Pixler and the C2/C3 ratios form coherent, well-behaved populations that clearly can be related to their subsurface sources.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9B6D8D0-7696-4CC0-A245-E50A317B1E89}" type="slidenum">
              <a:rPr lang="en-US" sz="1200" smtClean="0"/>
              <a:pPr eaLnBrk="1" hangingPunct="1"/>
              <a:t>72</a:t>
            </a:fld>
            <a:endParaRPr lang="en-US" sz="1200"/>
          </a:p>
        </p:txBody>
      </p:sp>
      <p:sp>
        <p:nvSpPr>
          <p:cNvPr id="229379" name="Rectangle 2"/>
          <p:cNvSpPr>
            <a:spLocks noGrp="1" noRot="1" noChangeAspect="1" noChangeArrowheads="1" noTextEdit="1"/>
          </p:cNvSpPr>
          <p:nvPr>
            <p:ph type="sldImg"/>
          </p:nvPr>
        </p:nvSpPr>
        <p:spPr>
          <a:xfrm>
            <a:off x="1138238" y="681038"/>
            <a:ext cx="4538662" cy="3403600"/>
          </a:xfrm>
          <a:ln/>
        </p:spPr>
      </p:sp>
      <p:sp>
        <p:nvSpPr>
          <p:cNvPr id="229380"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For comparison I have plotted the Pixler's and the C2/C3 ratio for a Nevada area that was found to be over mature by drilling.  Non-commercial gas shows were seen in the well drilled on this soil gas anomaly.</a:t>
            </a:r>
          </a:p>
          <a:p>
            <a:pPr eaLnBrk="1" hangingPunct="1"/>
            <a:endParaRPr lang="en-US" sz="1800">
              <a:latin typeface="Times New Roman" charset="0"/>
            </a:endParaRPr>
          </a:p>
          <a:p>
            <a:pPr eaLnBrk="1" hangingPunct="1"/>
            <a:r>
              <a:rPr lang="en-US" sz="1800">
                <a:latin typeface="Times New Roman" charset="0"/>
              </a:rPr>
              <a:t>This data fits quite well with our previously determined empirical C2/C3 ratios, suggesting that our other regional Nevada data set may actually have an intermediate potential which requires some additional, local calibration.</a:t>
            </a:r>
          </a:p>
          <a:p>
            <a:pPr eaLnBrk="1" hangingPunct="1"/>
            <a:endParaRPr lang="en-US" sz="1800">
              <a:latin typeface="Times New Roman" charset="0"/>
            </a:endParaRPr>
          </a:p>
          <a:p>
            <a:pPr eaLnBrk="1" hangingPunct="1"/>
            <a:endParaRPr lang="en-US" sz="1600">
              <a:latin typeface="Times New Roman"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5C99873-6EE2-4821-89D7-6C1DC3077B38}" type="slidenum">
              <a:rPr lang="en-US" sz="1200" smtClean="0"/>
              <a:pPr eaLnBrk="1" hangingPunct="1"/>
              <a:t>73</a:t>
            </a:fld>
            <a:endParaRPr lang="en-US" sz="1200"/>
          </a:p>
        </p:txBody>
      </p:sp>
      <p:sp>
        <p:nvSpPr>
          <p:cNvPr id="230403" name="Rectangle 2"/>
          <p:cNvSpPr>
            <a:spLocks noGrp="1" noRot="1" noChangeAspect="1" noChangeArrowheads="1" noTextEdit="1"/>
          </p:cNvSpPr>
          <p:nvPr>
            <p:ph type="sldImg"/>
          </p:nvPr>
        </p:nvSpPr>
        <p:spPr>
          <a:xfrm>
            <a:off x="1138238" y="681038"/>
            <a:ext cx="4538662" cy="3403600"/>
          </a:xfrm>
          <a:ln/>
        </p:spPr>
      </p:sp>
      <p:sp>
        <p:nvSpPr>
          <p:cNvPr id="230404"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Let us examine an ethane dot map using the C2/C3 ratio to control the color of the dots.</a:t>
            </a:r>
          </a:p>
          <a:p>
            <a:pPr eaLnBrk="1" hangingPunct="1"/>
            <a:r>
              <a:rPr lang="en-US" sz="1800">
                <a:latin typeface="Times New Roman" charset="0"/>
              </a:rPr>
              <a:t>On the right is a scatter-plot of this data using the base we previously generated from some of our other calibration soil gas data sets.</a:t>
            </a:r>
          </a:p>
          <a:p>
            <a:pPr eaLnBrk="1" hangingPunct="1"/>
            <a:r>
              <a:rPr lang="en-US" sz="1800">
                <a:latin typeface="Times New Roman" charset="0"/>
              </a:rPr>
              <a:t>The yellow and red dots cluster, suggesting the gassiest areas.  Clearly, the blue and green dots dominate and suggests that the west side of the valley has the lightest oil and/or it may be gas generated from an over mature oil source.</a:t>
            </a:r>
          </a:p>
          <a:p>
            <a:pPr eaLnBrk="1" hangingPunct="1"/>
            <a:r>
              <a:rPr lang="en-US" sz="1800">
                <a:latin typeface="Times New Roman" charset="0"/>
              </a:rPr>
              <a:t>Again, both the C1/C2 and the C2/C3 ratios of the soil gases are not random, they are coupled and are measuring the maturity of the deeper source rocks.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2648389-AD56-42F8-95FC-DE652F20DF7E}" type="slidenum">
              <a:rPr lang="en-US" sz="1200" smtClean="0"/>
              <a:pPr eaLnBrk="1" hangingPunct="1"/>
              <a:t>74</a:t>
            </a:fld>
            <a:endParaRPr lang="en-US" sz="1200"/>
          </a:p>
        </p:txBody>
      </p:sp>
      <p:sp>
        <p:nvSpPr>
          <p:cNvPr id="231427" name="Rectangle 2"/>
          <p:cNvSpPr>
            <a:spLocks noGrp="1" noRot="1" noChangeAspect="1" noChangeArrowheads="1" noTextEdit="1"/>
          </p:cNvSpPr>
          <p:nvPr>
            <p:ph type="sldImg"/>
          </p:nvPr>
        </p:nvSpPr>
        <p:spPr>
          <a:xfrm>
            <a:off x="1138238" y="681038"/>
            <a:ext cx="4538662" cy="3403600"/>
          </a:xfrm>
          <a:ln/>
        </p:spPr>
      </p:sp>
      <p:sp>
        <p:nvSpPr>
          <p:cNvPr id="231428"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This slide shows two different color choices for the C2/C3 ratio, demonstrating the extensive information contained by this regional soil gas data set.  This soil gas data is anything but random.  Sampled on a 5000 foot scale, this data can only be measuring changes  controlled by deep regional sources.</a:t>
            </a:r>
          </a:p>
          <a:p>
            <a:pPr eaLnBrk="1" hangingPunct="1"/>
            <a:endParaRPr lang="en-US" sz="1800">
              <a:latin typeface="Times New Roman" charset="0"/>
            </a:endParaRPr>
          </a:p>
          <a:p>
            <a:pPr eaLnBrk="1" hangingPunct="1"/>
            <a:r>
              <a:rPr lang="en-US" sz="1800">
                <a:latin typeface="Times New Roman" charset="0"/>
              </a:rPr>
              <a:t>Our experience has demonstrated that this type of data can be obtained within any basin in the world and obviously would be of significant help within any exploration program.</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Coal bed methane occurs in fractures which can be mapped using soil gas, note very gassy signatures on Pixler Plots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75</a:t>
            </a:fld>
            <a:endParaRPr lang="en-US"/>
          </a:p>
        </p:txBody>
      </p:sp>
    </p:spTree>
    <p:extLst>
      <p:ext uri="{BB962C8B-B14F-4D97-AF65-F5344CB8AC3E}">
        <p14:creationId xmlns:p14="http://schemas.microsoft.com/office/powerpoint/2010/main" val="18573324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then is the system</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76</a:t>
            </a:fld>
            <a:endParaRPr lang="en-US"/>
          </a:p>
        </p:txBody>
      </p:sp>
    </p:spTree>
    <p:extLst>
      <p:ext uri="{BB962C8B-B14F-4D97-AF65-F5344CB8AC3E}">
        <p14:creationId xmlns:p14="http://schemas.microsoft.com/office/powerpoint/2010/main" val="6463319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Generation of methane in test tubes in Gulf Oil basement happens within 7 to 14 days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77</a:t>
            </a:fld>
            <a:endParaRPr lang="en-US"/>
          </a:p>
        </p:txBody>
      </p:sp>
    </p:spTree>
    <p:extLst>
      <p:ext uri="{BB962C8B-B14F-4D97-AF65-F5344CB8AC3E}">
        <p14:creationId xmlns:p14="http://schemas.microsoft.com/office/powerpoint/2010/main" val="7903326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Generation of methane in test tubes in Gulf Oil basement at tow different temperatures, 25 and 36 degrees</a:t>
            </a:r>
          </a:p>
          <a:p>
            <a:endParaRPr lang="en-US" dirty="0"/>
          </a:p>
          <a:p>
            <a:r>
              <a:rPr lang="en-US" dirty="0"/>
              <a:t>Only methane and ethylene generated</a:t>
            </a:r>
          </a:p>
          <a:p>
            <a:endParaRPr lang="en-US" dirty="0"/>
          </a:p>
          <a:p>
            <a:r>
              <a:rPr lang="en-US" dirty="0"/>
              <a:t>Dennis Coleman dissertation on Illinois biogenic gases showed the very light methane ranging from -80 to -60 relative to PDB, age dated using C 14 to 40,000 years showed no ethane generated with biogenic methane</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78</a:t>
            </a:fld>
            <a:endParaRPr lang="en-US"/>
          </a:p>
        </p:txBody>
      </p:sp>
    </p:spTree>
    <p:extLst>
      <p:ext uri="{BB962C8B-B14F-4D97-AF65-F5344CB8AC3E}">
        <p14:creationId xmlns:p14="http://schemas.microsoft.com/office/powerpoint/2010/main" val="19154301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Venezuelan basin where biogenic methane is found, note only methane extends upwards from correlation line, no ethane extends to right</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79</a:t>
            </a:fld>
            <a:endParaRPr lang="en-US"/>
          </a:p>
        </p:txBody>
      </p:sp>
    </p:spTree>
    <p:extLst>
      <p:ext uri="{BB962C8B-B14F-4D97-AF65-F5344CB8AC3E}">
        <p14:creationId xmlns:p14="http://schemas.microsoft.com/office/powerpoint/2010/main" val="9247822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Ethane/propane cross plot shows a good fit with correlated values for all sites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80</a:t>
            </a:fld>
            <a:endParaRPr lang="en-US"/>
          </a:p>
        </p:txBody>
      </p:sp>
    </p:spTree>
    <p:extLst>
      <p:ext uri="{BB962C8B-B14F-4D97-AF65-F5344CB8AC3E}">
        <p14:creationId xmlns:p14="http://schemas.microsoft.com/office/powerpoint/2010/main" val="38924468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only at the ethane/propane sites where biogenic methane was found sows slightly more scatter, but no biogenic input for either</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81</a:t>
            </a:fld>
            <a:endParaRPr lang="en-US"/>
          </a:p>
        </p:txBody>
      </p:sp>
    </p:spTree>
    <p:extLst>
      <p:ext uri="{BB962C8B-B14F-4D97-AF65-F5344CB8AC3E}">
        <p14:creationId xmlns:p14="http://schemas.microsoft.com/office/powerpoint/2010/main" val="7946214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biogenic ethane or propane</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82</a:t>
            </a:fld>
            <a:endParaRPr lang="en-US"/>
          </a:p>
        </p:txBody>
      </p:sp>
    </p:spTree>
    <p:extLst>
      <p:ext uri="{BB962C8B-B14F-4D97-AF65-F5344CB8AC3E}">
        <p14:creationId xmlns:p14="http://schemas.microsoft.com/office/powerpoint/2010/main" val="22350959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large gas seepage over a salt dome field </a:t>
            </a:r>
            <a:r>
              <a:rPr lang="en-US" dirty="0" err="1"/>
              <a:t>casued</a:t>
            </a:r>
            <a:r>
              <a:rPr lang="en-US" dirty="0"/>
              <a:t> by a leaky well casing at 11, 600 feet subsurface, gas charged cap rock and </a:t>
            </a:r>
            <a:r>
              <a:rPr lang="en-US" dirty="0" err="1"/>
              <a:t>shothole</a:t>
            </a:r>
            <a:r>
              <a:rPr lang="en-US" dirty="0"/>
              <a:t> rig cause fir and burned up, question, was this only biogenic gas, or a mixture driven mainly by reservoir gas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83</a:t>
            </a:fld>
            <a:endParaRPr lang="en-US"/>
          </a:p>
        </p:txBody>
      </p:sp>
    </p:spTree>
    <p:extLst>
      <p:ext uri="{BB962C8B-B14F-4D97-AF65-F5344CB8AC3E}">
        <p14:creationId xmlns:p14="http://schemas.microsoft.com/office/powerpoint/2010/main" val="841606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of venting gases in yellow and places where ETI collected gas samples</a:t>
            </a:r>
          </a:p>
          <a:p>
            <a:r>
              <a:rPr lang="en-US" dirty="0"/>
              <a:t>Leaking well casing shown by red dot</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84</a:t>
            </a:fld>
            <a:endParaRPr lang="en-US"/>
          </a:p>
        </p:txBody>
      </p:sp>
    </p:spTree>
    <p:extLst>
      <p:ext uri="{BB962C8B-B14F-4D97-AF65-F5344CB8AC3E}">
        <p14:creationId xmlns:p14="http://schemas.microsoft.com/office/powerpoint/2010/main" val="257659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Pixler Plot suggests some biogenic gas mixed with reservoir gas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85</a:t>
            </a:fld>
            <a:endParaRPr lang="en-US"/>
          </a:p>
        </p:txBody>
      </p:sp>
    </p:spTree>
    <p:extLst>
      <p:ext uri="{BB962C8B-B14F-4D97-AF65-F5344CB8AC3E}">
        <p14:creationId xmlns:p14="http://schemas.microsoft.com/office/powerpoint/2010/main" val="33790678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gases plot in thermogenic areas on Coleman Isotope plot</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86</a:t>
            </a:fld>
            <a:endParaRPr lang="en-US"/>
          </a:p>
        </p:txBody>
      </p:sp>
    </p:spTree>
    <p:extLst>
      <p:ext uri="{BB962C8B-B14F-4D97-AF65-F5344CB8AC3E}">
        <p14:creationId xmlns:p14="http://schemas.microsoft.com/office/powerpoint/2010/main" val="8473330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Plots of carbon and deuterium isotope ratios with one another and with ethane/methane ratios prove that only methane was added as a mixing gas as reservoir gases migrate to surface from 11,500 feet</a:t>
            </a:r>
          </a:p>
          <a:p>
            <a:endParaRPr lang="en-US" dirty="0"/>
          </a:p>
          <a:p>
            <a:r>
              <a:rPr lang="en-US" dirty="0"/>
              <a:t>Methane just diluted the ethane/methane ratio </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87</a:t>
            </a:fld>
            <a:endParaRPr lang="en-US"/>
          </a:p>
        </p:txBody>
      </p:sp>
    </p:spTree>
    <p:extLst>
      <p:ext uri="{BB962C8B-B14F-4D97-AF65-F5344CB8AC3E}">
        <p14:creationId xmlns:p14="http://schemas.microsoft.com/office/powerpoint/2010/main" val="18475615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Gulf of Mexico Marine Geochemistry</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88</a:t>
            </a:fld>
            <a:endParaRPr lang="en-US"/>
          </a:p>
        </p:txBody>
      </p:sp>
    </p:spTree>
    <p:extLst>
      <p:ext uri="{BB962C8B-B14F-4D97-AF65-F5344CB8AC3E}">
        <p14:creationId xmlns:p14="http://schemas.microsoft.com/office/powerpoint/2010/main" val="15551675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Hollis </a:t>
            </a:r>
            <a:r>
              <a:rPr lang="en-US" dirty="0" err="1"/>
              <a:t>Hedberg</a:t>
            </a:r>
            <a:r>
              <a:rPr lang="en-US" dirty="0"/>
              <a:t> and </a:t>
            </a:r>
            <a:r>
              <a:rPr lang="en-US" dirty="0" err="1"/>
              <a:t>Gulfrex</a:t>
            </a:r>
            <a:r>
              <a:rPr lang="en-US" dirty="0"/>
              <a:t> seismic-sniffer ships operated by Gulf Oil</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89</a:t>
            </a:fld>
            <a:endParaRPr lang="en-US"/>
          </a:p>
        </p:txBody>
      </p:sp>
    </p:spTree>
    <p:extLst>
      <p:ext uri="{BB962C8B-B14F-4D97-AF65-F5344CB8AC3E}">
        <p14:creationId xmlns:p14="http://schemas.microsoft.com/office/powerpoint/2010/main" val="23813685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Gravity core on left and Abrams Piston core on right showing alternate method for collecting core samples instead of water</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90</a:t>
            </a:fld>
            <a:endParaRPr lang="en-US"/>
          </a:p>
        </p:txBody>
      </p:sp>
    </p:spTree>
    <p:extLst>
      <p:ext uri="{BB962C8B-B14F-4D97-AF65-F5344CB8AC3E}">
        <p14:creationId xmlns:p14="http://schemas.microsoft.com/office/powerpoint/2010/main" val="37707987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Hull and Deep propane from sniffer</a:t>
            </a:r>
          </a:p>
          <a:p>
            <a:r>
              <a:rPr lang="en-US" dirty="0"/>
              <a:t>Gulf Oil Gas stripper on top right</a:t>
            </a:r>
          </a:p>
          <a:p>
            <a:r>
              <a:rPr lang="en-US" dirty="0"/>
              <a:t>Lower right, 1200 foot depth capability of ETI sniffer, showing winch and fish</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91</a:t>
            </a:fld>
            <a:endParaRPr lang="en-US"/>
          </a:p>
        </p:txBody>
      </p:sp>
    </p:spTree>
    <p:extLst>
      <p:ext uri="{BB962C8B-B14F-4D97-AF65-F5344CB8AC3E}">
        <p14:creationId xmlns:p14="http://schemas.microsoft.com/office/powerpoint/2010/main" val="19690560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sniffer anomaly over Gulf Oil discovery</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92</a:t>
            </a:fld>
            <a:endParaRPr lang="en-US"/>
          </a:p>
        </p:txBody>
      </p:sp>
    </p:spTree>
    <p:extLst>
      <p:ext uri="{BB962C8B-B14F-4D97-AF65-F5344CB8AC3E}">
        <p14:creationId xmlns:p14="http://schemas.microsoft.com/office/powerpoint/2010/main" val="35738266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Gulf Oil Gulf of Mexico sniffer data given by Chevron to Texas </a:t>
            </a:r>
            <a:r>
              <a:rPr lang="en-US" dirty="0" err="1"/>
              <a:t>Univ</a:t>
            </a:r>
            <a:r>
              <a:rPr lang="en-US" dirty="0"/>
              <a:t>, then to Texas A&amp;M, then to HARC (Houston Area Research Council) and purchased from HARC by ETI</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93</a:t>
            </a:fld>
            <a:endParaRPr lang="en-US"/>
          </a:p>
        </p:txBody>
      </p:sp>
    </p:spTree>
    <p:extLst>
      <p:ext uri="{BB962C8B-B14F-4D97-AF65-F5344CB8AC3E}">
        <p14:creationId xmlns:p14="http://schemas.microsoft.com/office/powerpoint/2010/main" val="31424713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Duddly</a:t>
            </a:r>
            <a:r>
              <a:rPr lang="en-US" dirty="0"/>
              <a:t> Rice USGS well data used for calibration</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94</a:t>
            </a:fld>
            <a:endParaRPr lang="en-US"/>
          </a:p>
        </p:txBody>
      </p:sp>
    </p:spTree>
    <p:extLst>
      <p:ext uri="{BB962C8B-B14F-4D97-AF65-F5344CB8AC3E}">
        <p14:creationId xmlns:p14="http://schemas.microsoft.com/office/powerpoint/2010/main" val="17183150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Expanded view of </a:t>
            </a:r>
            <a:r>
              <a:rPr lang="en-US" dirty="0" err="1"/>
              <a:t>Duddly</a:t>
            </a:r>
            <a:r>
              <a:rPr lang="en-US" dirty="0"/>
              <a:t> Rice USGS well data used for calibration</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95</a:t>
            </a:fld>
            <a:endParaRPr lang="en-US"/>
          </a:p>
        </p:txBody>
      </p:sp>
    </p:spTree>
    <p:extLst>
      <p:ext uri="{BB962C8B-B14F-4D97-AF65-F5344CB8AC3E}">
        <p14:creationId xmlns:p14="http://schemas.microsoft.com/office/powerpoint/2010/main" val="32445013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Duddly</a:t>
            </a:r>
            <a:r>
              <a:rPr lang="en-US" dirty="0"/>
              <a:t> Rice USGS well data used for calibration on left slide and </a:t>
            </a:r>
          </a:p>
          <a:p>
            <a:r>
              <a:rPr lang="en-US" dirty="0"/>
              <a:t>146 localized sniffer anomalies on right</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96</a:t>
            </a:fld>
            <a:endParaRPr lang="en-US"/>
          </a:p>
        </p:txBody>
      </p:sp>
    </p:spTree>
    <p:extLst>
      <p:ext uri="{BB962C8B-B14F-4D97-AF65-F5344CB8AC3E}">
        <p14:creationId xmlns:p14="http://schemas.microsoft.com/office/powerpoint/2010/main" val="18518747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of a gas prone area versus an oil prone area in sniffer data</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97</a:t>
            </a:fld>
            <a:endParaRPr lang="en-US"/>
          </a:p>
        </p:txBody>
      </p:sp>
    </p:spTree>
    <p:extLst>
      <p:ext uri="{BB962C8B-B14F-4D97-AF65-F5344CB8AC3E}">
        <p14:creationId xmlns:p14="http://schemas.microsoft.com/office/powerpoint/2010/main" val="1567716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of oil and gas field reserves to number of gas versus oil seeps in GOM</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98</a:t>
            </a:fld>
            <a:endParaRPr lang="en-US"/>
          </a:p>
        </p:txBody>
      </p:sp>
    </p:spTree>
    <p:extLst>
      <p:ext uri="{BB962C8B-B14F-4D97-AF65-F5344CB8AC3E}">
        <p14:creationId xmlns:p14="http://schemas.microsoft.com/office/powerpoint/2010/main" val="28931672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Fish finder added punch to presentation to management, note inversion layer on left top, pipeline on top right and looks like fish on bottom left and a fault on bottom right</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99</a:t>
            </a:fld>
            <a:endParaRPr lang="en-US"/>
          </a:p>
        </p:txBody>
      </p:sp>
    </p:spTree>
    <p:extLst>
      <p:ext uri="{BB962C8B-B14F-4D97-AF65-F5344CB8AC3E}">
        <p14:creationId xmlns:p14="http://schemas.microsoft.com/office/powerpoint/2010/main" val="22087834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year detailed HARC study for oil companies showing discoveries</a:t>
            </a:r>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100</a:t>
            </a:fld>
            <a:endParaRPr lang="en-US"/>
          </a:p>
        </p:txBody>
      </p:sp>
    </p:spTree>
    <p:extLst>
      <p:ext uri="{BB962C8B-B14F-4D97-AF65-F5344CB8AC3E}">
        <p14:creationId xmlns:p14="http://schemas.microsoft.com/office/powerpoint/2010/main" val="353007162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101</a:t>
            </a:fld>
            <a:endParaRPr lang="en-US"/>
          </a:p>
        </p:txBody>
      </p:sp>
    </p:spTree>
    <p:extLst>
      <p:ext uri="{BB962C8B-B14F-4D97-AF65-F5344CB8AC3E}">
        <p14:creationId xmlns:p14="http://schemas.microsoft.com/office/powerpoint/2010/main" val="381443758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102</a:t>
            </a:fld>
            <a:endParaRPr lang="en-US"/>
          </a:p>
        </p:txBody>
      </p:sp>
    </p:spTree>
    <p:extLst>
      <p:ext uri="{BB962C8B-B14F-4D97-AF65-F5344CB8AC3E}">
        <p14:creationId xmlns:p14="http://schemas.microsoft.com/office/powerpoint/2010/main" val="9953094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103</a:t>
            </a:fld>
            <a:endParaRPr lang="en-US"/>
          </a:p>
        </p:txBody>
      </p:sp>
    </p:spTree>
    <p:extLst>
      <p:ext uri="{BB962C8B-B14F-4D97-AF65-F5344CB8AC3E}">
        <p14:creationId xmlns:p14="http://schemas.microsoft.com/office/powerpoint/2010/main" val="264050988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104</a:t>
            </a:fld>
            <a:endParaRPr lang="en-US"/>
          </a:p>
        </p:txBody>
      </p:sp>
    </p:spTree>
    <p:extLst>
      <p:ext uri="{BB962C8B-B14F-4D97-AF65-F5344CB8AC3E}">
        <p14:creationId xmlns:p14="http://schemas.microsoft.com/office/powerpoint/2010/main" val="35142824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105</a:t>
            </a:fld>
            <a:endParaRPr lang="en-US"/>
          </a:p>
        </p:txBody>
      </p:sp>
    </p:spTree>
    <p:extLst>
      <p:ext uri="{BB962C8B-B14F-4D97-AF65-F5344CB8AC3E}">
        <p14:creationId xmlns:p14="http://schemas.microsoft.com/office/powerpoint/2010/main" val="30789096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106</a:t>
            </a:fld>
            <a:endParaRPr lang="en-US"/>
          </a:p>
        </p:txBody>
      </p:sp>
    </p:spTree>
    <p:extLst>
      <p:ext uri="{BB962C8B-B14F-4D97-AF65-F5344CB8AC3E}">
        <p14:creationId xmlns:p14="http://schemas.microsoft.com/office/powerpoint/2010/main" val="20422212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107</a:t>
            </a:fld>
            <a:endParaRPr lang="en-US"/>
          </a:p>
        </p:txBody>
      </p:sp>
    </p:spTree>
    <p:extLst>
      <p:ext uri="{BB962C8B-B14F-4D97-AF65-F5344CB8AC3E}">
        <p14:creationId xmlns:p14="http://schemas.microsoft.com/office/powerpoint/2010/main" val="18214940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6D655DC-64C9-4C69-9FC3-F9E15529D6AD}" type="slidenum">
              <a:rPr lang="en-US" sz="1200" smtClean="0"/>
              <a:pPr eaLnBrk="1" hangingPunct="1"/>
              <a:t>114</a:t>
            </a:fld>
            <a:endParaRPr lang="en-US" sz="120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r>
              <a:rPr lang="en-US"/>
              <a:t>We’ve looked at two onshore examples where the adsorbed gases did not respond to the presence of a macroseep.  This next example is an offshore marine example from the Chukchi Sea.</a:t>
            </a:r>
          </a:p>
          <a:p>
            <a:pPr eaLnBrk="1" hangingPunct="1"/>
            <a:endParaRPr lang="en-US"/>
          </a:p>
          <a:p>
            <a:pPr eaLnBrk="1" hangingPunct="1"/>
            <a:r>
              <a:rPr lang="en-US"/>
              <a:t>In 1985 Fugro/ETI conducted a 1000 sites dart core survey in the Chukchi Sea for several major oil companies.  One of our significant finding was a macro gas seep in the northern Chukchi, referred to as the Northern Geochemical Anomaly.  This was a macro gas seep from mature source rocks associated with a shale diaper.</a:t>
            </a:r>
          </a:p>
          <a:p>
            <a:pPr eaLnBrk="1" hangingPunct="1"/>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F96F250-753C-4B16-96D4-759A000EC65F}" type="slidenum">
              <a:rPr lang="en-US" sz="1200" smtClean="0"/>
              <a:pPr eaLnBrk="1" hangingPunct="1"/>
              <a:t>115</a:t>
            </a:fld>
            <a:endParaRPr lang="en-US" sz="120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r>
              <a:rPr lang="en-US"/>
              <a:t>This slide shows the outline of the macroseep based on the 3.5 kilohertz shallow sparker data</a:t>
            </a:r>
          </a:p>
          <a:p>
            <a:pPr eaLnBrk="1" hangingPunct="1"/>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CF3F823-03A5-42EF-BC53-A229B503DEF5}" type="slidenum">
              <a:rPr lang="en-US" sz="1200" smtClean="0"/>
              <a:pPr eaLnBrk="1" hangingPunct="1"/>
              <a:t>116</a:t>
            </a:fld>
            <a:endParaRPr lang="en-US" sz="120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r>
              <a:rPr lang="en-US"/>
              <a:t>In addition to seeing the shallow acoustic wipeout zone, we also found a macro gas seep containing percent levels (as mush as 8% methane) at the surface measured in gravity dart cores and/or jet hole drilled using an anchored drill ship</a:t>
            </a:r>
          </a:p>
          <a:p>
            <a:pPr eaLnBrk="1" hangingPunct="1"/>
            <a:endParaRPr lang="en-US"/>
          </a:p>
          <a:p>
            <a:pPr eaLnBrk="1" hangingPunct="1"/>
            <a:r>
              <a:rPr lang="en-US"/>
              <a:t>All the gas components were present, this slide just shows methane and iso-butane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7FB9951-5A29-4F40-A170-57349B626648}" type="slidenum">
              <a:rPr lang="en-US" sz="1200" smtClean="0"/>
              <a:pPr eaLnBrk="1" hangingPunct="1"/>
              <a:t>143</a:t>
            </a:fld>
            <a:endParaRPr lang="en-US" sz="120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r>
              <a:rPr lang="en-US">
                <a:latin typeface="Times New Roman" charset="0"/>
              </a:rPr>
              <a:t>This slide shows the basic statistics for these two independent soil gas data sets collected two years apart by the same geologist using map and compass. The median methane, ethane and propane concentrations are shown on this slide.  These very low median concentrations of  20 to 27 for ethane and 15 to 16 for propane mean that 50 % of the samples (approximately 500 samples) have less than 20 ppb of ethane. </a:t>
            </a:r>
          </a:p>
          <a:p>
            <a:r>
              <a:rPr lang="en-US">
                <a:latin typeface="Times New Roman" charset="0"/>
              </a:rPr>
              <a:t>50% of these two independent soil gas sites have ethane and propane concentrations that are &lt; 30 ppb and &lt; 15 ppb.</a:t>
            </a:r>
          </a:p>
          <a:p>
            <a:r>
              <a:rPr lang="en-US">
                <a:latin typeface="Times New Roman" charset="0"/>
              </a:rPr>
              <a:t>Note the repeatability of the methane/ethane quartiles.  The median C1/C2 ratio is 46.8 on both surveys conducted two years apart.  The upper quartile is nearly the same 103 to 112 and the lower quartile is also very close to the same value 21.6 to 20.6</a:t>
            </a:r>
          </a:p>
          <a:p>
            <a:endParaRPr lang="en-US">
              <a:latin typeface="Times New Roman" charset="0"/>
            </a:endParaRPr>
          </a:p>
          <a:p>
            <a:r>
              <a:rPr lang="en-US">
                <a:latin typeface="Times New Roman" charset="0"/>
              </a:rPr>
              <a:t>Soil gases have the unique ability to predict the oil versus gas potential of an unknown basin through the compositions of the light gases (Jones and Drozd, 1983). This compositional relationship of soil gas to the gases generated within the basins surveyed is its most valuable asset.  </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3B3336E-7917-4D5F-A828-A7C5F4F13104}" type="slidenum">
              <a:rPr lang="en-US" sz="1200" smtClean="0"/>
              <a:pPr eaLnBrk="1" hangingPunct="1"/>
              <a:t>165</a:t>
            </a:fld>
            <a:endParaRPr lang="en-US" sz="120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rPr>
              <a:t>This is an example from the Thrace Basin in Turkey where we conducted a 1 km grid over a large frontier area having unknown potential.  Note the very large hook shaped soil gas anomaly.</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A5046690-48F4-4892-B4E8-84BF123C4F56}" type="slidenum">
              <a:rPr lang="en-US" sz="1200" smtClean="0"/>
              <a:pPr eaLnBrk="1" hangingPunct="1"/>
              <a:t>166</a:t>
            </a:fld>
            <a:endParaRPr lang="en-US" sz="120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rPr>
              <a:t>A 3-D seismic survey conducted over this same area provided an excellent seismic-geochemical correlation, and confirms a vertical seismic chimney, or wipe-out zone that appears to have a direct association with the soil gas anomaly.  This is a class-A, drillable prospect, however, please note that the presence of both geochemical and seismic anomalies does not prove that the associated reservoir will be economic.  In addition, the reservoir zone must be identified and tested for porosity and permeability.  More than one well is likely required to determine the size of the economic base before the actual economics can be predicted.</a:t>
            </a:r>
          </a:p>
          <a:p>
            <a:pPr eaLnBrk="1" hangingPunct="1"/>
            <a:r>
              <a:rPr lang="en-US">
                <a:latin typeface="Times New Roman" charset="0"/>
              </a:rPr>
              <a:t>Soil gas is a good tool if applied on a grid and then integrated with both geological and geophysical data.  Experience has shown that a proper geological/geophysical prospect that has seepage can significantly raise the finding ratio to as much as 80%.</a:t>
            </a:r>
          </a:p>
          <a:p>
            <a:pPr eaLnBrk="1" hangingPunct="1"/>
            <a:endParaRPr lang="en-US">
              <a:latin typeface="Times New Roman"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4C33A48-E406-415F-BFBD-1CAD0B62B032}" type="slidenum">
              <a:rPr lang="en-US" sz="1200" smtClean="0"/>
              <a:pPr eaLnBrk="1" hangingPunct="1"/>
              <a:t>172</a:t>
            </a:fld>
            <a:endParaRPr lang="en-US" sz="1200"/>
          </a:p>
        </p:txBody>
      </p:sp>
      <p:sp>
        <p:nvSpPr>
          <p:cNvPr id="240643" name="Rectangle 2"/>
          <p:cNvSpPr>
            <a:spLocks noGrp="1" noRot="1" noChangeAspect="1" noChangeArrowheads="1" noTextEdit="1"/>
          </p:cNvSpPr>
          <p:nvPr>
            <p:ph type="sldImg"/>
          </p:nvPr>
        </p:nvSpPr>
        <p:spPr>
          <a:xfrm>
            <a:off x="1138238" y="681038"/>
            <a:ext cx="4538662" cy="3403600"/>
          </a:xfrm>
          <a:ln/>
        </p:spPr>
      </p:sp>
      <p:sp>
        <p:nvSpPr>
          <p:cNvPr id="240644"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These are the three most important points to remember.</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8A58E3A6-446B-4B84-BFA6-7655B2A62170}" type="slidenum">
              <a:rPr lang="en-US" sz="1200" smtClean="0"/>
              <a:pPr eaLnBrk="1" hangingPunct="1"/>
              <a:t>173</a:t>
            </a:fld>
            <a:endParaRPr lang="en-US" sz="1200"/>
          </a:p>
        </p:txBody>
      </p:sp>
      <p:sp>
        <p:nvSpPr>
          <p:cNvPr id="241667" name="Rectangle 2"/>
          <p:cNvSpPr>
            <a:spLocks noGrp="1" noRot="1" noChangeAspect="1" noChangeArrowheads="1" noTextEdit="1"/>
          </p:cNvSpPr>
          <p:nvPr>
            <p:ph type="sldImg"/>
          </p:nvPr>
        </p:nvSpPr>
        <p:spPr>
          <a:xfrm>
            <a:off x="1138238" y="681038"/>
            <a:ext cx="4538662" cy="3403600"/>
          </a:xfrm>
          <a:ln/>
        </p:spPr>
      </p:sp>
      <p:sp>
        <p:nvSpPr>
          <p:cNvPr id="241668"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One must remember that both deep and shallow sources can provide mixed signatures at the surface, however, the deeper, higher pressure reservoirs often dominate this signature.  This mixing of signatures can be deciphered if adequate grids of soil gas data are collected.</a:t>
            </a:r>
          </a:p>
          <a:p>
            <a:pPr eaLnBrk="1" hangingPunct="1"/>
            <a:endParaRPr lang="en-US" sz="1800">
              <a:latin typeface="Times New Roman" charset="0"/>
            </a:endParaRPr>
          </a:p>
          <a:p>
            <a:pPr eaLnBrk="1" hangingPunct="1"/>
            <a:r>
              <a:rPr lang="en-US" sz="1800">
                <a:latin typeface="Times New Roman" charset="0"/>
              </a:rPr>
              <a:t>Extensive experience has shown that soil sediment extracted hydrocarbons contain false signals and do not contain the compositional information and should be avoided as a surface prospecting method.</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A7F38F5A-10E1-4572-AD18-1BF683743B57}" type="slidenum">
              <a:rPr lang="en-US" sz="1200" smtClean="0"/>
              <a:pPr eaLnBrk="1" hangingPunct="1"/>
              <a:t>174</a:t>
            </a:fld>
            <a:endParaRPr lang="en-US" sz="1200"/>
          </a:p>
        </p:txBody>
      </p:sp>
      <p:sp>
        <p:nvSpPr>
          <p:cNvPr id="242691" name="Rectangle 2"/>
          <p:cNvSpPr>
            <a:spLocks noGrp="1" noRot="1" noChangeAspect="1" noChangeArrowheads="1" noTextEdit="1"/>
          </p:cNvSpPr>
          <p:nvPr>
            <p:ph type="sldImg"/>
          </p:nvPr>
        </p:nvSpPr>
        <p:spPr>
          <a:xfrm>
            <a:off x="1162050" y="681038"/>
            <a:ext cx="4538663" cy="3403600"/>
          </a:xfrm>
          <a:ln/>
        </p:spPr>
      </p:sp>
      <p:sp>
        <p:nvSpPr>
          <p:cNvPr id="242692" name="Rectangle 3"/>
          <p:cNvSpPr>
            <a:spLocks noGrp="1" noChangeArrowheads="1"/>
          </p:cNvSpPr>
          <p:nvPr>
            <p:ph type="body" idx="1"/>
          </p:nvPr>
        </p:nvSpPr>
        <p:spPr>
          <a:noFill/>
        </p:spPr>
        <p:txBody>
          <a:bodyPr/>
          <a:lstStyle/>
          <a:p>
            <a:pPr eaLnBrk="1" hangingPunct="1"/>
            <a:r>
              <a:rPr lang="en-US">
                <a:latin typeface="Times New Roman" charset="0"/>
              </a:rPr>
              <a:t>As we all would agree, the foundation of this technology lies in locating and analyzing macro and micro seeps, such s the macro seeps shown on this slide.  Light gases, such as ethane can be mapped, even in microseeps, as shown by the next slide.  </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89CAE7A-BF3D-4ACC-86E0-926C6CA9B8EB}" type="slidenum">
              <a:rPr lang="en-US" sz="1200" smtClean="0"/>
              <a:pPr eaLnBrk="1" hangingPunct="1"/>
              <a:t>176</a:t>
            </a:fld>
            <a:endParaRPr lang="en-US" sz="120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p:spPr>
        <p:txBody>
          <a:bodyPr/>
          <a:lstStyle/>
          <a:p>
            <a:r>
              <a:rPr lang="en-US">
                <a:latin typeface="Times New Roman" charset="0"/>
              </a:rPr>
              <a:t>Pierce Junction is a major salt dome that was noted to have associated macro gas seepages.  These seepages attracted attention to this particular salt dome, which did ultimately become a major oil field.</a:t>
            </a:r>
          </a:p>
          <a:p>
            <a:endParaRPr lang="en-US">
              <a:latin typeface="Times New Roman" charset="0"/>
            </a:endParaRPr>
          </a:p>
          <a:p>
            <a:r>
              <a:rPr lang="en-US">
                <a:latin typeface="Times New Roman" charset="0"/>
              </a:rPr>
              <a:t>This paper demonstrates the exploration difficulties that any company can have in applying any exploration tool, including soil gas.  Most explorationists are too impatient and expect that the first well will always result in an economic success.</a:t>
            </a:r>
          </a:p>
          <a:p>
            <a:endParaRPr lang="en-US">
              <a:latin typeface="Times New Roman" charset="0"/>
            </a:endParaRPr>
          </a:p>
          <a:p>
            <a:r>
              <a:rPr lang="en-US">
                <a:latin typeface="Times New Roman" charset="0"/>
              </a:rPr>
              <a:t>The macro seep observed here was a geochemical success, yet that did not translate into immediate economic success.  Free soil gases can reduce the exploration risk in most areas and even predict the type of hydrocarbons expected, however, that does not mean that the interpretation of the soil gas data with respect to the subsurface geology is trivial - “One does not build a house with only a hammer”.</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A9269A6F-FC35-42F2-AE34-C93075D03326}" type="slidenum">
              <a:rPr lang="en-US" sz="1200" smtClean="0"/>
              <a:pPr eaLnBrk="1" hangingPunct="1"/>
              <a:t>181</a:t>
            </a:fld>
            <a:endParaRPr lang="en-US" sz="120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pPr eaLnBrk="1" hangingPunct="1"/>
            <a:r>
              <a:rPr lang="en-US" sz="1600">
                <a:latin typeface="Times New Roman" charset="0"/>
                <a:cs typeface="Times New Roman" charset="0"/>
              </a:rPr>
              <a:t>A four-foot deep soil gas survey, consisting of 812 samples collected on a surveyed grid with 100 feet between samples, was conducted from October through December 1999.   The survey was also designed to determine if there were any associated methane homologs (ethane, propane, or butanes) from a deep thermogenic source.</a:t>
            </a:r>
            <a:r>
              <a:rPr lang="en-US" sz="1600">
                <a:latin typeface="Times New Roman" charset="0"/>
              </a:rPr>
              <a:t> </a:t>
            </a:r>
          </a:p>
          <a:p>
            <a:pPr eaLnBrk="1" hangingPunct="1"/>
            <a:endParaRPr lang="en-US">
              <a:latin typeface="Times New Roman"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8A3B9B7D-8573-43F7-8962-589B4970F0F0}" type="slidenum">
              <a:rPr lang="en-US" sz="1200" smtClean="0"/>
              <a:pPr eaLnBrk="1" hangingPunct="1"/>
              <a:t>182</a:t>
            </a:fld>
            <a:endParaRPr lang="en-US" sz="120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pPr algn="just" eaLnBrk="1" hangingPunct="1"/>
            <a:r>
              <a:rPr lang="en-US">
                <a:latin typeface="Arial" charset="0"/>
                <a:cs typeface="Arial" charset="0"/>
              </a:rPr>
              <a:t>Because methane had previously been detected at fairly large concentrations in the groundwater, it was suggested that these 41 monitor wells be drilled on a grid spacing determined from the soil gas data and used to collect two different and independent types of samples.  A free gas sample was collected using a bubble pail and a dissolved gas sample was collected directly from the aquifer in a 125 ml bottle.  Both samples were collected under water by water displacement, providing very high quality samples with no ambient air or other possible contaminants.  Each well was pumped at a fairly low flow rate (approximately ½ gallon per minute) for an extended period of time, designed to provide numerous samples from successive well volumes.  These free gas and dissolved gases samples were then averaged for each well and plotted on contour maps so that any methane gas anomalies in the 50-foot gravel aquifer could be mapped and studied.  Average methane concentrations ranged from 0.005 mg/l to 48.3 mg/l (Plate 11).  The highest concentration of methane (99.7%) was observed in MMW 226.  This sample also contained the 48.3 mg/l dissolved gas concentration.</a:t>
            </a:r>
            <a:endParaRPr lang="en-US">
              <a:latin typeface="Times New Roman" charset="0"/>
              <a:cs typeface="Times New Roman" charset="0"/>
            </a:endParaRPr>
          </a:p>
          <a:p>
            <a:pPr eaLnBrk="1" hangingPunct="1"/>
            <a:endParaRPr lang="en-US">
              <a:latin typeface="Times New Roman"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5AEEAB8-1AC5-48F6-A967-8D42AD8DA977}" type="slidenum">
              <a:rPr lang="en-US" sz="1200" smtClean="0"/>
              <a:pPr eaLnBrk="1" hangingPunct="1"/>
              <a:t>183</a:t>
            </a:fld>
            <a:endParaRPr lang="en-US" sz="120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pPr eaLnBrk="1" hangingPunct="1"/>
            <a:r>
              <a:rPr lang="en-US">
                <a:latin typeface="Arial" charset="0"/>
                <a:cs typeface="Arial" charset="0"/>
              </a:rPr>
              <a:t>Analytical results of methane concentrations in the free gas samples from the 41 monitor wells are illustrated on Plate 11.  The highest concentration of methane (99.7%) was observed in MMW 226.  In general, the highest free gas methane concentrations are present in areas of anomalous methane soil gas and anomalous methane concentrations in groundwater</a:t>
            </a:r>
            <a:r>
              <a:rPr lang="en-US">
                <a:latin typeface="Times New Roman" charset="0"/>
              </a:rPr>
              <a:t> </a:t>
            </a:r>
          </a:p>
          <a:p>
            <a:pPr eaLnBrk="1" hangingPunct="1"/>
            <a:r>
              <a:rPr lang="en-US">
                <a:latin typeface="Arial" charset="0"/>
                <a:cs typeface="Arial" charset="0"/>
              </a:rPr>
              <a:t>The strong spatial correlation between the soil gas anomalies and the groundwater anomalies implies that the dominant migration of gas is vertical.  There is very little migration of gas laterally within the aquifer</a:t>
            </a:r>
            <a:r>
              <a:rPr lang="en-US">
                <a:latin typeface="Times New Roman" charset="0"/>
              </a:rPr>
              <a:t> </a:t>
            </a:r>
          </a:p>
          <a:p>
            <a:pPr eaLnBrk="1" hangingPunct="1"/>
            <a:r>
              <a:rPr lang="en-US">
                <a:latin typeface="Arial" charset="0"/>
                <a:cs typeface="Arial" charset="0"/>
              </a:rPr>
              <a:t>The free gases liberated from the monitor wells provide an independent data set for comparison with the soil gases and with the dissolved gases in the groundwater.  When accompanied by significant levels of methane homologs (ethane, propane, and butanes), it is concluded that these gases have a thermal origin.  The source of this thermal methane gas has to be derived from Pliocene and possibly deeper gas sands, as previously discussed (3.4 Shallow Natural Gas).</a:t>
            </a:r>
            <a:r>
              <a:rPr lang="en-US">
                <a:latin typeface="Times New Roman" charset="0"/>
              </a:rPr>
              <a:t> </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B4AB5C3-EF5F-4260-8F0C-3712F000CD57}" type="slidenum">
              <a:rPr lang="en-US" sz="1200" smtClean="0"/>
              <a:pPr eaLnBrk="1" hangingPunct="1"/>
              <a:t>184</a:t>
            </a:fld>
            <a:endParaRPr lang="en-US" sz="1200"/>
          </a:p>
        </p:txBody>
      </p:sp>
      <p:sp>
        <p:nvSpPr>
          <p:cNvPr id="236547" name="Rectangle 2"/>
          <p:cNvSpPr>
            <a:spLocks noGrp="1" noRot="1" noChangeAspect="1" noChangeArrowheads="1" noTextEdit="1"/>
          </p:cNvSpPr>
          <p:nvPr>
            <p:ph type="sldImg"/>
          </p:nvPr>
        </p:nvSpPr>
        <p:spPr>
          <a:xfrm>
            <a:off x="1138238" y="681038"/>
            <a:ext cx="4538662" cy="3403600"/>
          </a:xfrm>
          <a:ln/>
        </p:spPr>
      </p:sp>
      <p:sp>
        <p:nvSpPr>
          <p:cNvPr id="236548" name="Rectangle 3"/>
          <p:cNvSpPr>
            <a:spLocks noGrp="1" noChangeArrowheads="1"/>
          </p:cNvSpPr>
          <p:nvPr>
            <p:ph type="body" idx="1"/>
          </p:nvPr>
        </p:nvSpPr>
        <p:spPr>
          <a:xfrm>
            <a:off x="898525" y="4311650"/>
            <a:ext cx="5016500" cy="4084638"/>
          </a:xfrm>
          <a:noFill/>
        </p:spPr>
        <p:txBody>
          <a:bodyPr/>
          <a:lstStyle/>
          <a:p>
            <a:pPr eaLnBrk="1" hangingPunct="1"/>
            <a:r>
              <a:rPr lang="en-US" sz="1800">
                <a:latin typeface="Times New Roman" charset="0"/>
              </a:rPr>
              <a:t>This slide shows a soil gas survey conducted on 100 foot centers directly over two seismic wipe-out zones.  The red areas have concentrations as large as 75 to 98 % methane at four feet.  These two soil gas anomalies,coupled with the seismic data, have defined drillable gas prospects.  These anomalies also demonstrate the inherent variability in magnitude of soil gas data.  In order to properly correlate with geophysical features (as above) the soil gas data has to be collected on a spacing that is comparable with the seismic or geological feature.  Even 1000 foot centers would be too wide to map these two seismic features which actually define the sources of the soil gas anomalies.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D13A415-6614-4960-9267-8220B70922F0}" type="slidenum">
              <a:rPr lang="en-US" sz="1200" smtClean="0"/>
              <a:pPr eaLnBrk="1" hangingPunct="1"/>
              <a:t>185</a:t>
            </a:fld>
            <a:endParaRPr lang="en-US" sz="120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pPr eaLnBrk="1" hangingPunct="1"/>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09C723-66A4-41A1-BAB0-1F603D797E18}" type="slidenum">
              <a:rPr lang="en-US"/>
              <a:pPr>
                <a:defRPr/>
              </a:pPr>
              <a:t>‹#›</a:t>
            </a:fld>
            <a:endParaRPr lang="en-US"/>
          </a:p>
        </p:txBody>
      </p:sp>
    </p:spTree>
    <p:extLst>
      <p:ext uri="{BB962C8B-B14F-4D97-AF65-F5344CB8AC3E}">
        <p14:creationId xmlns:p14="http://schemas.microsoft.com/office/powerpoint/2010/main" val="2640128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43E6E9-F6B1-48B3-867B-FCB4D6DB67B2}" type="slidenum">
              <a:rPr lang="en-US"/>
              <a:pPr>
                <a:defRPr/>
              </a:pPr>
              <a:t>‹#›</a:t>
            </a:fld>
            <a:endParaRPr lang="en-US"/>
          </a:p>
        </p:txBody>
      </p:sp>
    </p:spTree>
    <p:extLst>
      <p:ext uri="{BB962C8B-B14F-4D97-AF65-F5344CB8AC3E}">
        <p14:creationId xmlns:p14="http://schemas.microsoft.com/office/powerpoint/2010/main" val="251917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F7118B-2361-4E7A-B244-9DB211B2DBDA}" type="slidenum">
              <a:rPr lang="en-US"/>
              <a:pPr>
                <a:defRPr/>
              </a:pPr>
              <a:t>‹#›</a:t>
            </a:fld>
            <a:endParaRPr lang="en-US"/>
          </a:p>
        </p:txBody>
      </p:sp>
    </p:spTree>
    <p:extLst>
      <p:ext uri="{BB962C8B-B14F-4D97-AF65-F5344CB8AC3E}">
        <p14:creationId xmlns:p14="http://schemas.microsoft.com/office/powerpoint/2010/main" val="301082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BAB404-9798-4FD5-8413-16140BC7BBF3}" type="slidenum">
              <a:rPr lang="en-US"/>
              <a:pPr>
                <a:defRPr/>
              </a:pPr>
              <a:t>‹#›</a:t>
            </a:fld>
            <a:endParaRPr lang="en-US"/>
          </a:p>
        </p:txBody>
      </p:sp>
    </p:spTree>
    <p:extLst>
      <p:ext uri="{BB962C8B-B14F-4D97-AF65-F5344CB8AC3E}">
        <p14:creationId xmlns:p14="http://schemas.microsoft.com/office/powerpoint/2010/main" val="3894030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0CA048E-A7AF-4AA4-9081-D81E43174010}" type="slidenum">
              <a:rPr lang="en-US"/>
              <a:pPr>
                <a:defRPr/>
              </a:pPr>
              <a:t>‹#›</a:t>
            </a:fld>
            <a:endParaRPr lang="en-US"/>
          </a:p>
        </p:txBody>
      </p:sp>
    </p:spTree>
    <p:extLst>
      <p:ext uri="{BB962C8B-B14F-4D97-AF65-F5344CB8AC3E}">
        <p14:creationId xmlns:p14="http://schemas.microsoft.com/office/powerpoint/2010/main" val="469053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6010A7E-F487-46FB-A78D-6929AF2C0990}" type="slidenum">
              <a:rPr lang="en-US"/>
              <a:pPr>
                <a:defRPr/>
              </a:pPr>
              <a:t>‹#›</a:t>
            </a:fld>
            <a:endParaRPr lang="en-US"/>
          </a:p>
        </p:txBody>
      </p:sp>
    </p:spTree>
    <p:extLst>
      <p:ext uri="{BB962C8B-B14F-4D97-AF65-F5344CB8AC3E}">
        <p14:creationId xmlns:p14="http://schemas.microsoft.com/office/powerpoint/2010/main" val="5510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1D04E36-3DEE-43EF-9745-F19A28AD04CF}" type="slidenum">
              <a:rPr lang="en-US"/>
              <a:pPr>
                <a:defRPr/>
              </a:pPr>
              <a:t>‹#›</a:t>
            </a:fld>
            <a:endParaRPr lang="en-US"/>
          </a:p>
        </p:txBody>
      </p:sp>
    </p:spTree>
    <p:extLst>
      <p:ext uri="{BB962C8B-B14F-4D97-AF65-F5344CB8AC3E}">
        <p14:creationId xmlns:p14="http://schemas.microsoft.com/office/powerpoint/2010/main" val="1906346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A808C8-B30C-42EE-8F96-147B88CC9A04}" type="slidenum">
              <a:rPr lang="en-US"/>
              <a:pPr>
                <a:defRPr/>
              </a:pPr>
              <a:t>‹#›</a:t>
            </a:fld>
            <a:endParaRPr lang="en-US"/>
          </a:p>
        </p:txBody>
      </p:sp>
    </p:spTree>
    <p:extLst>
      <p:ext uri="{BB962C8B-B14F-4D97-AF65-F5344CB8AC3E}">
        <p14:creationId xmlns:p14="http://schemas.microsoft.com/office/powerpoint/2010/main" val="92385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23BD759-9F48-4753-81B8-170C8DF4AF60}" type="slidenum">
              <a:rPr lang="en-US"/>
              <a:pPr>
                <a:defRPr/>
              </a:pPr>
              <a:t>‹#›</a:t>
            </a:fld>
            <a:endParaRPr lang="en-US"/>
          </a:p>
        </p:txBody>
      </p:sp>
    </p:spTree>
    <p:extLst>
      <p:ext uri="{BB962C8B-B14F-4D97-AF65-F5344CB8AC3E}">
        <p14:creationId xmlns:p14="http://schemas.microsoft.com/office/powerpoint/2010/main" val="119012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ACDF44-981A-4C9C-84F5-F40E5538EE3F}" type="slidenum">
              <a:rPr lang="en-US"/>
              <a:pPr>
                <a:defRPr/>
              </a:pPr>
              <a:t>‹#›</a:t>
            </a:fld>
            <a:endParaRPr lang="en-US"/>
          </a:p>
        </p:txBody>
      </p:sp>
    </p:spTree>
    <p:extLst>
      <p:ext uri="{BB962C8B-B14F-4D97-AF65-F5344CB8AC3E}">
        <p14:creationId xmlns:p14="http://schemas.microsoft.com/office/powerpoint/2010/main" val="3185810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FB1012-E086-4CE5-9D5C-D70F78BFF1A0}" type="slidenum">
              <a:rPr lang="en-US"/>
              <a:pPr>
                <a:defRPr/>
              </a:pPr>
              <a:t>‹#›</a:t>
            </a:fld>
            <a:endParaRPr lang="en-US"/>
          </a:p>
        </p:txBody>
      </p:sp>
    </p:spTree>
    <p:extLst>
      <p:ext uri="{BB962C8B-B14F-4D97-AF65-F5344CB8AC3E}">
        <p14:creationId xmlns:p14="http://schemas.microsoft.com/office/powerpoint/2010/main" val="2019432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itchFamily="18" charset="0"/>
              </a:defRPr>
            </a:lvl1pPr>
          </a:lstStyle>
          <a:p>
            <a:pPr>
              <a:defRPr/>
            </a:pPr>
            <a:fld id="{65F24BB8-1008-4A8F-8AF8-666B1CB18E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file:///D:\Docs\03-Hanson-Wade\PowerPoint\Bubble_Example_01.avi"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file:///D:\Docs\03-Hanson-Wade\PowerPoint\Bubble_Example_01.avi"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4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3.gif"/><Relationship Id="rId4" Type="http://schemas.openxmlformats.org/officeDocument/2006/relationships/image" Target="../media/image52.gif"/></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6.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8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9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0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49.gif"/><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51.gif"/><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52.gif"/><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77.gif"/><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78.gif"/><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82.wmf"/><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83.wmf"/><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ads.forbes.com/RealMedia/ads/click_lx.ads/forbes.com/breakthroughs/story/id158038960/252213475/x92/OasDefault_v5/default/empty.gif/533553562f55752b4539414144725949" TargetMode="External"/><Relationship Id="rId1" Type="http://schemas.openxmlformats.org/officeDocument/2006/relationships/slideLayout" Target="../slideLayouts/slideLayout7.xml"/><Relationship Id="rId6" Type="http://schemas.openxmlformats.org/officeDocument/2006/relationships/hyperlink" Target="http://search.forbes.com/search/colArchiveSearch?author=jonathan+and+fahey&amp;aname=Jonathan+Fahey" TargetMode="External"/><Relationship Id="rId5" Type="http://schemas.openxmlformats.org/officeDocument/2006/relationships/image" Target="../media/image188.jpeg"/><Relationship Id="rId4" Type="http://schemas.openxmlformats.org/officeDocument/2006/relationships/hyperlink" Target="http://ads.forbes.com/RealMedia/ads/click_lx.ads/forbes.com/breakthroughs/story/id158038960/925828159/x91/OasDefault_v5/default/empty.gif/533553562f55752b4539414144725949" TargetMode="External"/></Relationships>
</file>

<file path=ppt/slides/_rels/slide171.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7.xml"/><Relationship Id="rId1" Type="http://schemas.openxmlformats.org/officeDocument/2006/relationships/video" Target="file:///D:\Docs\03-Hanson-Wade\PowerPoint\Bubble_Example_01.avi" TargetMode="External"/><Relationship Id="rId4" Type="http://schemas.openxmlformats.org/officeDocument/2006/relationships/image" Target="../media/image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457200" y="152400"/>
            <a:ext cx="8313738"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endParaRPr lang="en-US" sz="2400">
              <a:solidFill>
                <a:schemeClr val="tx1"/>
              </a:solidFill>
              <a:latin typeface="Arial" charset="0"/>
            </a:endParaRPr>
          </a:p>
          <a:p>
            <a:pPr algn="ctr"/>
            <a:r>
              <a:rPr lang="en-US" sz="1500" b="1">
                <a:solidFill>
                  <a:srgbClr val="FF0000"/>
                </a:solidFill>
                <a:latin typeface="Arial" charset="0"/>
              </a:rPr>
              <a:t>SURFACE GEOCHEMICAL PROSPECTING FOR HYDROCARBON EXPLORATION AND DEVELOPMENT</a:t>
            </a:r>
            <a:r>
              <a:rPr lang="en-US" sz="1400">
                <a:solidFill>
                  <a:srgbClr val="FF0000"/>
                </a:solidFill>
                <a:latin typeface="Arial" charset="0"/>
              </a:rPr>
              <a:t> </a:t>
            </a:r>
          </a:p>
          <a:p>
            <a:pPr algn="ctr"/>
            <a:endParaRPr lang="en-US" sz="1400">
              <a:solidFill>
                <a:srgbClr val="FF0000"/>
              </a:solidFill>
              <a:latin typeface="Arial" charset="0"/>
            </a:endParaRPr>
          </a:p>
          <a:p>
            <a:pPr algn="ctr"/>
            <a:endParaRPr lang="en-US" sz="1400">
              <a:solidFill>
                <a:schemeClr val="tx1"/>
              </a:solidFill>
              <a:latin typeface="Arial" charset="0"/>
            </a:endParaRPr>
          </a:p>
          <a:p>
            <a:pPr algn="ctr"/>
            <a:r>
              <a:rPr lang="en-US" sz="1200">
                <a:solidFill>
                  <a:srgbClr val="00CC00"/>
                </a:solidFill>
                <a:latin typeface="Arial" charset="0"/>
              </a:rPr>
              <a:t>			                       </a:t>
            </a:r>
            <a:r>
              <a:rPr lang="en-US" sz="1200" b="1">
                <a:solidFill>
                  <a:srgbClr val="FF0000"/>
                </a:solidFill>
                <a:latin typeface="Arial" charset="0"/>
              </a:rPr>
              <a:t>May, 2012</a:t>
            </a:r>
          </a:p>
          <a:p>
            <a:pPr algn="ctr"/>
            <a:r>
              <a:rPr lang="en-US" sz="1200" b="1">
                <a:solidFill>
                  <a:srgbClr val="FF0000"/>
                </a:solidFill>
                <a:latin typeface="Arial" charset="0"/>
              </a:rPr>
              <a:t>				HANSON-WADE</a:t>
            </a:r>
          </a:p>
          <a:p>
            <a:pPr algn="ctr"/>
            <a:r>
              <a:rPr lang="en-US" sz="1200" b="1">
                <a:solidFill>
                  <a:srgbClr val="FF0000"/>
                </a:solidFill>
                <a:latin typeface="Arial" charset="0"/>
              </a:rPr>
              <a:t>                                                                                 Houston, Texas</a:t>
            </a:r>
          </a:p>
          <a:p>
            <a:pPr algn="ctr"/>
            <a:r>
              <a:rPr lang="en-US" sz="1200" b="1">
                <a:solidFill>
                  <a:srgbClr val="FF0000"/>
                </a:solidFill>
                <a:latin typeface="Arial" charset="0"/>
              </a:rPr>
              <a:t>                         </a:t>
            </a:r>
            <a:r>
              <a:rPr lang="en-US" sz="1200" b="1">
                <a:solidFill>
                  <a:srgbClr val="0000CC"/>
                </a:solidFill>
                <a:latin typeface="Arial" charset="0"/>
              </a:rPr>
              <a:t>                                               </a:t>
            </a:r>
            <a:endParaRPr lang="en-US" sz="1200" b="1">
              <a:solidFill>
                <a:schemeClr val="tx1"/>
              </a:solidFill>
              <a:latin typeface="Arial" charset="0"/>
            </a:endParaRPr>
          </a:p>
        </p:txBody>
      </p:sp>
      <p:sp>
        <p:nvSpPr>
          <p:cNvPr id="2051" name="Text Box 3"/>
          <p:cNvSpPr txBox="1">
            <a:spLocks noChangeArrowheads="1"/>
          </p:cNvSpPr>
          <p:nvPr/>
        </p:nvSpPr>
        <p:spPr bwMode="auto">
          <a:xfrm>
            <a:off x="101600" y="2425700"/>
            <a:ext cx="238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buFontTx/>
              <a:buChar char="•"/>
            </a:pPr>
            <a:endParaRPr lang="en-US" sz="1200">
              <a:solidFill>
                <a:schemeClr val="accent2"/>
              </a:solidFill>
              <a:latin typeface="Arial" charset="0"/>
            </a:endParaRPr>
          </a:p>
        </p:txBody>
      </p:sp>
      <p:sp>
        <p:nvSpPr>
          <p:cNvPr id="2052" name="Text Box 4"/>
          <p:cNvSpPr txBox="1">
            <a:spLocks noChangeArrowheads="1"/>
          </p:cNvSpPr>
          <p:nvPr/>
        </p:nvSpPr>
        <p:spPr bwMode="auto">
          <a:xfrm>
            <a:off x="5638800" y="5105400"/>
            <a:ext cx="28987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r>
              <a:rPr lang="en-US" sz="1200" i="1">
                <a:solidFill>
                  <a:srgbClr val="FF0000"/>
                </a:solidFill>
                <a:latin typeface="Arial" charset="0"/>
              </a:rPr>
              <a:t>Organized by</a:t>
            </a:r>
            <a:endParaRPr lang="en-US" sz="1200" i="1">
              <a:solidFill>
                <a:srgbClr val="FF0000"/>
              </a:solidFill>
              <a:latin typeface="Verdana Ref" pitchFamily="34" charset="0"/>
            </a:endParaRPr>
          </a:p>
          <a:p>
            <a:r>
              <a:rPr lang="en-US" sz="1200" b="1">
                <a:solidFill>
                  <a:srgbClr val="FF0000"/>
                </a:solidFill>
                <a:latin typeface="Arial" charset="0"/>
              </a:rPr>
              <a:t>EXPLORATION TECHNOLOGIES, Inc.</a:t>
            </a:r>
          </a:p>
          <a:p>
            <a:r>
              <a:rPr lang="en-US" sz="1200" b="1">
                <a:solidFill>
                  <a:srgbClr val="FF0000"/>
                </a:solidFill>
                <a:latin typeface="Arial" charset="0"/>
              </a:rPr>
              <a:t>7755 Synott Road </a:t>
            </a:r>
          </a:p>
          <a:p>
            <a:r>
              <a:rPr lang="en-US" sz="1200" b="1">
                <a:solidFill>
                  <a:srgbClr val="FF0000"/>
                </a:solidFill>
                <a:latin typeface="Arial" charset="0"/>
              </a:rPr>
              <a:t>Houston, Texas</a:t>
            </a:r>
            <a:endParaRPr lang="en-US" sz="1200">
              <a:solidFill>
                <a:srgbClr val="FF0000"/>
              </a:solidFill>
              <a:latin typeface="Arial" charset="0"/>
            </a:endParaRPr>
          </a:p>
          <a:p>
            <a:r>
              <a:rPr lang="en-US" sz="1200" i="1">
                <a:solidFill>
                  <a:srgbClr val="FF0000"/>
                </a:solidFill>
                <a:latin typeface="Arial" charset="0"/>
              </a:rPr>
              <a:t>Victor T. Jones, III, PhD.</a:t>
            </a:r>
          </a:p>
          <a:p>
            <a:r>
              <a:rPr lang="en-US" sz="1200" i="1">
                <a:solidFill>
                  <a:srgbClr val="FF0000"/>
                </a:solidFill>
                <a:latin typeface="Arial" charset="0"/>
              </a:rPr>
              <a:t>Nelson Cortes.</a:t>
            </a:r>
          </a:p>
        </p:txBody>
      </p:sp>
      <p:pic>
        <p:nvPicPr>
          <p:cNvPr id="2053" name="Picture 6" descr="espray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4513" y="2960688"/>
            <a:ext cx="13335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9" name="Bubble_Example_01.avi">
            <a:hlinkClick r:id="" action="ppaction://media"/>
          </p:cNvPr>
          <p:cNvPicPr>
            <a:picLocks noRot="1" noChangeAspect="1" noChangeArrowheads="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838200" y="2438400"/>
            <a:ext cx="32766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467" fill="hold"/>
                                        <p:tgtEl>
                                          <p:spTgt spid="28467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4679"/>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84679"/>
                                        </p:tgtEl>
                                      </p:cBhvr>
                                    </p:cmd>
                                  </p:childTnLst>
                                </p:cTn>
                              </p:par>
                            </p:childTnLst>
                          </p:cTn>
                        </p:par>
                      </p:childTnLst>
                    </p:cTn>
                  </p:par>
                </p:childTnLst>
              </p:cTn>
              <p:nextCondLst>
                <p:cond evt="onClick" delay="0">
                  <p:tgtEl>
                    <p:spTgt spid="284679"/>
                  </p:tgtEl>
                </p:cond>
              </p:nextCondLst>
            </p:seq>
            <p:video>
              <p:cMediaNode>
                <p:cTn id="12" fill="hold" display="0">
                  <p:stCondLst>
                    <p:cond delay="indefinite"/>
                  </p:stCondLst>
                  <p:endCondLst>
                    <p:cond evt="onNext" delay="0">
                      <p:tgtEl>
                        <p:sldTgt/>
                      </p:tgtEl>
                    </p:cond>
                    <p:cond evt="onPrev" delay="0">
                      <p:tgtEl>
                        <p:sldTgt/>
                      </p:tgtEl>
                    </p:cond>
                  </p:endCondLst>
                </p:cTn>
                <p:tgtEl>
                  <p:spTgt spid="28467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81000" y="152400"/>
            <a:ext cx="8128000"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endParaRPr lang="en-US" sz="2400">
              <a:solidFill>
                <a:schemeClr val="tx1"/>
              </a:solidFill>
              <a:latin typeface="Arial" charset="0"/>
            </a:endParaRPr>
          </a:p>
          <a:p>
            <a:pPr algn="ctr"/>
            <a:r>
              <a:rPr lang="en-US" sz="1600">
                <a:solidFill>
                  <a:srgbClr val="00FF00"/>
                </a:solidFill>
                <a:latin typeface="Arial" charset="0"/>
                <a:cs typeface="Arial" charset="0"/>
              </a:rPr>
              <a:t>The Foundation of Petroleum Exploration</a:t>
            </a:r>
          </a:p>
          <a:p>
            <a:pPr algn="ctr"/>
            <a:r>
              <a:rPr lang="en-US" sz="1600">
                <a:solidFill>
                  <a:srgbClr val="00FF00"/>
                </a:solidFill>
                <a:latin typeface="Arial" charset="0"/>
                <a:cs typeface="Arial" charset="0"/>
              </a:rPr>
              <a:t>Is Based on Mapping Seeps</a:t>
            </a:r>
            <a:r>
              <a:rPr lang="en-US" sz="1600">
                <a:solidFill>
                  <a:srgbClr val="00FF00"/>
                </a:solidFill>
                <a:latin typeface="Arial Unicode MS" pitchFamily="34" charset="-128"/>
              </a:rPr>
              <a:t> </a:t>
            </a:r>
            <a:br>
              <a:rPr lang="en-US" sz="1600">
                <a:solidFill>
                  <a:srgbClr val="00FF00"/>
                </a:solidFill>
                <a:latin typeface="Arial Unicode MS" pitchFamily="34" charset="-128"/>
              </a:rPr>
            </a:br>
            <a:r>
              <a:rPr lang="en-US" sz="1600">
                <a:solidFill>
                  <a:srgbClr val="00FF00"/>
                </a:solidFill>
                <a:latin typeface="Arial" charset="0"/>
                <a:cs typeface="Arial" charset="0"/>
              </a:rPr>
              <a:t>Macro or Micro </a:t>
            </a:r>
            <a:r>
              <a:rPr lang="en-US" sz="1600">
                <a:solidFill>
                  <a:srgbClr val="00FF00"/>
                </a:solidFill>
                <a:latin typeface="Arial Unicode MS" pitchFamily="34" charset="-128"/>
              </a:rPr>
              <a:t> </a:t>
            </a:r>
          </a:p>
          <a:p>
            <a:pPr algn="ctr"/>
            <a:endParaRPr lang="en-US" sz="1600">
              <a:solidFill>
                <a:srgbClr val="00FF00"/>
              </a:solidFill>
              <a:latin typeface="Arial Unicode MS" pitchFamily="34" charset="-128"/>
            </a:endParaRPr>
          </a:p>
          <a:p>
            <a:pPr algn="ctr"/>
            <a:r>
              <a:rPr lang="en-US" sz="1200" b="1">
                <a:solidFill>
                  <a:srgbClr val="FFFF00"/>
                </a:solidFill>
                <a:latin typeface="Arial" charset="0"/>
              </a:rPr>
              <a:t>	</a:t>
            </a:r>
            <a:endParaRPr lang="en-US" sz="1200" b="1">
              <a:solidFill>
                <a:srgbClr val="0000CC"/>
              </a:solidFill>
              <a:latin typeface="Arial" charset="0"/>
            </a:endParaRPr>
          </a:p>
        </p:txBody>
      </p:sp>
      <p:sp>
        <p:nvSpPr>
          <p:cNvPr id="3075" name="Text Box 3"/>
          <p:cNvSpPr txBox="1">
            <a:spLocks noChangeArrowheads="1"/>
          </p:cNvSpPr>
          <p:nvPr/>
        </p:nvSpPr>
        <p:spPr bwMode="auto">
          <a:xfrm>
            <a:off x="4062413" y="5562600"/>
            <a:ext cx="12414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r>
              <a:rPr lang="en-US" sz="1200">
                <a:solidFill>
                  <a:srgbClr val="00FF00"/>
                </a:solidFill>
                <a:latin typeface="Arial" charset="0"/>
              </a:rPr>
              <a:t>May , 2012</a:t>
            </a:r>
          </a:p>
          <a:p>
            <a:pPr algn="ctr"/>
            <a:r>
              <a:rPr lang="en-US" sz="1200">
                <a:solidFill>
                  <a:srgbClr val="00FF00"/>
                </a:solidFill>
                <a:latin typeface="Arial" charset="0"/>
              </a:rPr>
              <a:t>Hanson-Wade</a:t>
            </a:r>
          </a:p>
          <a:p>
            <a:pPr algn="ctr"/>
            <a:r>
              <a:rPr lang="en-US" sz="1200">
                <a:solidFill>
                  <a:srgbClr val="00FF00"/>
                </a:solidFill>
                <a:latin typeface="Arial" charset="0"/>
              </a:rPr>
              <a:t>Houston, Texas</a:t>
            </a:r>
          </a:p>
          <a:p>
            <a:pPr algn="ctr"/>
            <a:endParaRPr lang="en-US" sz="1200">
              <a:solidFill>
                <a:srgbClr val="00FF00"/>
              </a:solidFill>
              <a:latin typeface="Arial" charset="0"/>
            </a:endParaRPr>
          </a:p>
        </p:txBody>
      </p:sp>
      <p:pic>
        <p:nvPicPr>
          <p:cNvPr id="288773" name="Bubble_Example_01.avi">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209800" y="1685925"/>
            <a:ext cx="5181600"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467" fill="hold"/>
                                        <p:tgtEl>
                                          <p:spTgt spid="28877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8773"/>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88773"/>
                                        </p:tgtEl>
                                      </p:cBhvr>
                                    </p:cmd>
                                  </p:childTnLst>
                                </p:cTn>
                              </p:par>
                            </p:childTnLst>
                          </p:cTn>
                        </p:par>
                      </p:childTnLst>
                    </p:cTn>
                  </p:par>
                </p:childTnLst>
              </p:cTn>
              <p:nextCondLst>
                <p:cond evt="onClick" delay="0">
                  <p:tgtEl>
                    <p:spTgt spid="288773"/>
                  </p:tgtEl>
                </p:cond>
              </p:nextCondLst>
            </p:seq>
            <p:video>
              <p:cMediaNode>
                <p:cTn id="12" fill="hold" display="0">
                  <p:stCondLst>
                    <p:cond delay="indefinite"/>
                  </p:stCondLst>
                  <p:endCondLst>
                    <p:cond evt="onNext" delay="0">
                      <p:tgtEl>
                        <p:sldTgt/>
                      </p:tgtEl>
                    </p:cond>
                    <p:cond evt="onPrev" delay="0">
                      <p:tgtEl>
                        <p:sldTgt/>
                      </p:tgtEl>
                    </p:cond>
                  </p:endCondLst>
                </p:cTn>
                <p:tgtEl>
                  <p:spTgt spid="28877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107442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668" r="28438" b="11333"/>
          <a:stretch/>
        </p:blipFill>
        <p:spPr bwMode="auto">
          <a:xfrm>
            <a:off x="25399" y="0"/>
            <a:ext cx="91631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1513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0297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6200"/>
            <a:ext cx="97155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spect="1" noChangeArrowheads="1"/>
          </p:cNvSpPr>
          <p:nvPr/>
        </p:nvSpPr>
        <p:spPr bwMode="auto">
          <a:xfrm>
            <a:off x="3581400" y="1495425"/>
            <a:ext cx="5334000" cy="5011737"/>
          </a:xfrm>
          <a:prstGeom prst="rect">
            <a:avLst/>
          </a:prstGeom>
          <a:blipFill dpi="0" rotWithShape="1">
            <a:blip r:embed="rId4" cstate="print"/>
            <a:srcRect/>
            <a:stretch>
              <a:fillRect r="-25278"/>
            </a:stretch>
          </a:blipFill>
          <a:ln w="9525">
            <a:solidFill>
              <a:schemeClr val="tx1"/>
            </a:solidFill>
            <a:miter lim="800000"/>
            <a:headEnd/>
            <a:tailEnd/>
          </a:ln>
          <a:effectLst/>
        </p:spPr>
        <p:txBody>
          <a:bodyPr/>
          <a:lstStyle/>
          <a:p>
            <a:pPr>
              <a:defRPr/>
            </a:pPr>
            <a:endParaRPr lang="en-US">
              <a:latin typeface="Times New Roman" pitchFamily="18" charset="0"/>
            </a:endParaRPr>
          </a:p>
        </p:txBody>
      </p:sp>
      <p:graphicFrame>
        <p:nvGraphicFramePr>
          <p:cNvPr id="7173" name="Object 3"/>
          <p:cNvGraphicFramePr>
            <a:graphicFrameLocks noChangeAspect="1"/>
          </p:cNvGraphicFramePr>
          <p:nvPr/>
        </p:nvGraphicFramePr>
        <p:xfrm>
          <a:off x="228600" y="1495425"/>
          <a:ext cx="3016250" cy="5029200"/>
        </p:xfrm>
        <a:graphic>
          <a:graphicData uri="http://schemas.openxmlformats.org/presentationml/2006/ole">
            <mc:AlternateContent xmlns:mc="http://schemas.openxmlformats.org/markup-compatibility/2006">
              <mc:Choice xmlns:v="urn:schemas-microsoft-com:vml" Requires="v">
                <p:oleObj spid="_x0000_s7212" name="Slide" r:id="rId5" imgW="4572000" imgH="3429000" progId="PowerPoint.Slide.8">
                  <p:embed/>
                </p:oleObj>
              </mc:Choice>
              <mc:Fallback>
                <p:oleObj name="Slide" r:id="rId5" imgW="4572000" imgH="3429000" progId="PowerPoint.Slide.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l="28334" r="26666"/>
                      <a:stretch>
                        <a:fillRect/>
                      </a:stretch>
                    </p:blipFill>
                    <p:spPr bwMode="auto">
                      <a:xfrm>
                        <a:off x="228600" y="1495425"/>
                        <a:ext cx="301625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4" name="Rectangle 4"/>
          <p:cNvSpPr>
            <a:spLocks noChangeArrowheads="1"/>
          </p:cNvSpPr>
          <p:nvPr/>
        </p:nvSpPr>
        <p:spPr bwMode="auto">
          <a:xfrm>
            <a:off x="533400" y="304800"/>
            <a:ext cx="8153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sz="1800">
                <a:solidFill>
                  <a:srgbClr val="00CC00"/>
                </a:solidFill>
                <a:latin typeface="Arial" charset="0"/>
              </a:rPr>
              <a:t>Soil Gas extraction is obtained by pounding a 4 foot hole in the ground inserting a probe into the hole  that is connected  to a clean evacuated bottle where gas is drawn under vacuum.  The gas is brought into the lab for measurement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myslides\slideshows\EXPLORATION\EXPpictures\IMG003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074" descr="D:\myslides\slideshows\EXPLORATION\EXPpictures\IMG0008.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47244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075" descr="D:\myslides\slideshows\EXPLORATION\EXPpictures\IMG0011.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8175" y="0"/>
            <a:ext cx="4695825" cy="69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1026"/>
          <p:cNvGraphicFramePr>
            <a:graphicFrameLocks noChangeAspect="1"/>
          </p:cNvGraphicFramePr>
          <p:nvPr/>
        </p:nvGraphicFramePr>
        <p:xfrm>
          <a:off x="2133600" y="0"/>
          <a:ext cx="5370513" cy="6858000"/>
        </p:xfrm>
        <a:graphic>
          <a:graphicData uri="http://schemas.openxmlformats.org/presentationml/2006/ole">
            <mc:AlternateContent xmlns:mc="http://schemas.openxmlformats.org/markup-compatibility/2006">
              <mc:Choice xmlns:v="urn:schemas-microsoft-com:vml" Requires="v">
                <p:oleObj spid="_x0000_s10280" name="Image" r:id="rId4" imgW="6848870" imgH="8622809" progId="Photoshop.Image.7">
                  <p:embed/>
                </p:oleObj>
              </mc:Choice>
              <mc:Fallback>
                <p:oleObj name="Image" r:id="rId4" imgW="6848870" imgH="8622809" progId="Photoshop.Image.7">
                  <p:embed/>
                  <p:pic>
                    <p:nvPicPr>
                      <p:cNvPr id="0" name="Object 1026"/>
                      <p:cNvPicPr>
                        <a:picLocks noChangeAspect="1" noChangeArrowheads="1"/>
                      </p:cNvPicPr>
                      <p:nvPr/>
                    </p:nvPicPr>
                    <p:blipFill>
                      <a:blip r:embed="rId5">
                        <a:extLst>
                          <a:ext uri="{28A0092B-C50C-407E-A947-70E740481C1C}">
                            <a14:useLocalDpi xmlns:a14="http://schemas.microsoft.com/office/drawing/2010/main" val="0"/>
                          </a:ext>
                        </a:extLst>
                      </a:blip>
                      <a:srcRect l="1399"/>
                      <a:stretch>
                        <a:fillRect/>
                      </a:stretch>
                    </p:blipFill>
                    <p:spPr bwMode="auto">
                      <a:xfrm>
                        <a:off x="2133600" y="0"/>
                        <a:ext cx="53705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myslides\slideshows\EXPLORATION\EXPpictures\IMG0009.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myslides\slideshows\EXPLORATION\EXPpictures\IMG0010.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26" descr="D:\myslides\slideshows\EXPLORATION\explpres\Image-077.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lide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04800"/>
            <a:ext cx="9144000" cy="608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en-US"/>
          </a:p>
        </p:txBody>
      </p:sp>
      <p:sp>
        <p:nvSpPr>
          <p:cNvPr id="15363" name="Rectangle 3"/>
          <p:cNvSpPr>
            <a:spLocks noGrp="1" noChangeArrowheads="1"/>
          </p:cNvSpPr>
          <p:nvPr>
            <p:ph type="body" idx="1"/>
          </p:nvPr>
        </p:nvSpPr>
        <p:spPr/>
        <p:txBody>
          <a:bodyPr/>
          <a:lstStyle/>
          <a:p>
            <a:pPr eaLnBrk="1" hangingPunct="1"/>
            <a:endParaRPr lang="en-US"/>
          </a:p>
        </p:txBody>
      </p:sp>
      <p:pic>
        <p:nvPicPr>
          <p:cNvPr id="15364" name="Picture 4" descr="z4G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1013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l="22447" t="7759" r="20773"/>
          <a:stretch>
            <a:fillRect/>
          </a:stretch>
        </p:blipFill>
        <p:spPr bwMode="auto">
          <a:xfrm>
            <a:off x="6019800" y="0"/>
            <a:ext cx="3124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83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81475"/>
            <a:ext cx="91440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4288"/>
            <a:ext cx="6985000"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0586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artzogdr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319088"/>
            <a:ext cx="9925050" cy="749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arquez"/>
          <p:cNvPicPr>
            <a:picLocks noChangeAspect="1" noChangeArrowheads="1"/>
          </p:cNvPicPr>
          <p:nvPr/>
        </p:nvPicPr>
        <p:blipFill>
          <a:blip r:embed="rId3">
            <a:extLst>
              <a:ext uri="{28A0092B-C50C-407E-A947-70E740481C1C}">
                <a14:useLocalDpi xmlns:a14="http://schemas.microsoft.com/office/drawing/2010/main" val="0"/>
              </a:ext>
            </a:extLst>
          </a:blip>
          <a:srcRect t="4790" r="7813" b="9203"/>
          <a:stretch>
            <a:fillRect/>
          </a:stretch>
        </p:blipFill>
        <p:spPr bwMode="auto">
          <a:xfrm>
            <a:off x="0" y="457200"/>
            <a:ext cx="44434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figure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7075" y="457200"/>
            <a:ext cx="460692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027" descr="sac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419258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1028" descr="figure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7813" y="0"/>
            <a:ext cx="5167312"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9088" y="0"/>
            <a:ext cx="5965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gure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875"/>
            <a:ext cx="75438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igure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1800"/>
            <a:ext cx="91440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gure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6257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igure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
            <a:ext cx="91440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gure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3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gure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8738"/>
            <a:ext cx="8915400"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gure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88"/>
            <a:ext cx="8991600" cy="69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igure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392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gure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154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Q:\03-9304\jpg\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0"/>
            <a:ext cx="9863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3"/>
          <p:cNvSpPr txBox="1">
            <a:spLocks noChangeArrowheads="1"/>
          </p:cNvSpPr>
          <p:nvPr/>
        </p:nvSpPr>
        <p:spPr bwMode="auto">
          <a:xfrm>
            <a:off x="2590800" y="3886200"/>
            <a:ext cx="39624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spcBef>
                <a:spcPct val="50000"/>
              </a:spcBef>
            </a:pPr>
            <a:r>
              <a:rPr lang="en-US" sz="3600" b="1">
                <a:solidFill>
                  <a:srgbClr val="FFFF00"/>
                </a:solidFill>
                <a:latin typeface="Arial" charset="0"/>
              </a:rPr>
              <a:t>PREPARATION MEETS OPPORTUNITY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Q:\03-9304\jpg\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275" y="0"/>
            <a:ext cx="5216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07"/>
          <p:cNvPicPr>
            <a:picLocks noChangeAspect="1" noChangeArrowheads="1"/>
          </p:cNvPicPr>
          <p:nvPr/>
        </p:nvPicPr>
        <p:blipFill>
          <a:blip r:embed="rId3">
            <a:extLst>
              <a:ext uri="{28A0092B-C50C-407E-A947-70E740481C1C}">
                <a14:useLocalDpi xmlns:a14="http://schemas.microsoft.com/office/drawing/2010/main" val="0"/>
              </a:ext>
            </a:extLst>
          </a:blip>
          <a:srcRect t="7535" b="-2466"/>
          <a:stretch>
            <a:fillRect/>
          </a:stretch>
        </p:blipFill>
        <p:spPr bwMode="auto">
          <a:xfrm>
            <a:off x="4689475" y="990600"/>
            <a:ext cx="44545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3"/>
          <p:cNvSpPr>
            <a:spLocks noChangeArrowheads="1"/>
          </p:cNvSpPr>
          <p:nvPr/>
        </p:nvSpPr>
        <p:spPr bwMode="auto">
          <a:xfrm>
            <a:off x="762000" y="304800"/>
            <a:ext cx="7772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a:solidFill>
                  <a:srgbClr val="00FF00"/>
                </a:solidFill>
              </a:rPr>
              <a:t>1980 Gulf Oil Continuous Monitoring Systems Established in Mount Belvieu, Texas for Monitoring Underground Gas Storage Wells</a:t>
            </a:r>
          </a:p>
        </p:txBody>
      </p:sp>
      <p:pic>
        <p:nvPicPr>
          <p:cNvPr id="36868" name="Picture 4" descr="03"/>
          <p:cNvPicPr>
            <a:picLocks noChangeAspect="1" noChangeArrowheads="1"/>
          </p:cNvPicPr>
          <p:nvPr/>
        </p:nvPicPr>
        <p:blipFill>
          <a:blip r:embed="rId4">
            <a:extLst>
              <a:ext uri="{28A0092B-C50C-407E-A947-70E740481C1C}">
                <a14:useLocalDpi xmlns:a14="http://schemas.microsoft.com/office/drawing/2010/main" val="0"/>
              </a:ext>
            </a:extLst>
          </a:blip>
          <a:srcRect l="7520" t="8463" r="5263" b="-438"/>
          <a:stretch>
            <a:fillRect/>
          </a:stretch>
        </p:blipFill>
        <p:spPr bwMode="auto">
          <a:xfrm>
            <a:off x="457200" y="1066800"/>
            <a:ext cx="32273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descr="05"/>
          <p:cNvPicPr>
            <a:picLocks noChangeAspect="1" noChangeArrowheads="1"/>
          </p:cNvPicPr>
          <p:nvPr/>
        </p:nvPicPr>
        <p:blipFill>
          <a:blip r:embed="rId5">
            <a:extLst>
              <a:ext uri="{28A0092B-C50C-407E-A947-70E740481C1C}">
                <a14:useLocalDpi xmlns:a14="http://schemas.microsoft.com/office/drawing/2010/main" val="0"/>
              </a:ext>
            </a:extLst>
          </a:blip>
          <a:srcRect l="2499" r="10001"/>
          <a:stretch>
            <a:fillRect/>
          </a:stretch>
        </p:blipFill>
        <p:spPr bwMode="auto">
          <a:xfrm>
            <a:off x="457200" y="4484688"/>
            <a:ext cx="3124200"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3" y="0"/>
            <a:ext cx="8878887"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813" y="0"/>
            <a:ext cx="8637587"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Q:\03-9304\jpg\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292100"/>
            <a:ext cx="9140825"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ic0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387850" cy="578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descr="pic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3575" y="533400"/>
            <a:ext cx="4670425"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1" y="381000"/>
            <a:ext cx="3901440" cy="58521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26126"/>
            <a:ext cx="4609011" cy="307267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46219" y="3454400"/>
            <a:ext cx="5105400" cy="3403600"/>
          </a:xfrm>
          <a:prstGeom prst="rect">
            <a:avLst/>
          </a:prstGeom>
        </p:spPr>
      </p:pic>
    </p:spTree>
    <p:extLst>
      <p:ext uri="{BB962C8B-B14F-4D97-AF65-F5344CB8AC3E}">
        <p14:creationId xmlns:p14="http://schemas.microsoft.com/office/powerpoint/2010/main" val="1920814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ic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4786313"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descr="pic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57200"/>
            <a:ext cx="42672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76200"/>
            <a:ext cx="9009528" cy="6781800"/>
          </a:xfrm>
          <a:prstGeom prst="rect">
            <a:avLst/>
          </a:prstGeom>
        </p:spPr>
      </p:pic>
    </p:spTree>
    <p:extLst>
      <p:ext uri="{BB962C8B-B14F-4D97-AF65-F5344CB8AC3E}">
        <p14:creationId xmlns:p14="http://schemas.microsoft.com/office/powerpoint/2010/main" val="2296920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figure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30475"/>
            <a:ext cx="4724400"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3" descr="figure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14600"/>
            <a:ext cx="34591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 descr="figure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87680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figure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0"/>
            <a:ext cx="3505200"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76200"/>
            <a:ext cx="10515600" cy="7010400"/>
          </a:xfrm>
          <a:prstGeom prst="rect">
            <a:avLst/>
          </a:prstGeom>
        </p:spPr>
      </p:pic>
    </p:spTree>
    <p:extLst>
      <p:ext uri="{BB962C8B-B14F-4D97-AF65-F5344CB8AC3E}">
        <p14:creationId xmlns:p14="http://schemas.microsoft.com/office/powerpoint/2010/main" val="2058720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3726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 y="228600"/>
            <a:ext cx="9144000" cy="6096000"/>
          </a:xfrm>
          <a:prstGeom prst="rect">
            <a:avLst/>
          </a:prstGeom>
        </p:spPr>
      </p:pic>
    </p:spTree>
    <p:extLst>
      <p:ext uri="{BB962C8B-B14F-4D97-AF65-F5344CB8AC3E}">
        <p14:creationId xmlns:p14="http://schemas.microsoft.com/office/powerpoint/2010/main" val="18242183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25575"/>
            <a:ext cx="8359775" cy="543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3" name="Rectangle 5"/>
          <p:cNvSpPr>
            <a:spLocks noChangeArrowheads="1"/>
          </p:cNvSpPr>
          <p:nvPr/>
        </p:nvSpPr>
        <p:spPr bwMode="auto">
          <a:xfrm>
            <a:off x="685800" y="152400"/>
            <a:ext cx="8077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a:solidFill>
                  <a:srgbClr val="00FF00"/>
                </a:solidFill>
              </a:rPr>
              <a:t>           1981-82 Arrowhead Hot Springs Continuous Monitoring</a:t>
            </a:r>
          </a:p>
          <a:p>
            <a:r>
              <a:rPr lang="en-US" sz="2000" b="1">
                <a:solidFill>
                  <a:srgbClr val="00FF00"/>
                </a:solidFill>
              </a:rPr>
              <a:t>       Conducted by Gulf Oil - CalTech Illustrating Natural Variations </a:t>
            </a:r>
          </a:p>
          <a:p>
            <a:r>
              <a:rPr lang="en-US" sz="2000" b="1">
                <a:solidFill>
                  <a:srgbClr val="00FF00"/>
                </a:solidFill>
              </a:rPr>
              <a:t>                                        in Gas Flux over 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074"/>
          <p:cNvPicPr>
            <a:picLocks noChangeAspect="1" noChangeArrowheads="1"/>
          </p:cNvPicPr>
          <p:nvPr/>
        </p:nvPicPr>
        <p:blipFill>
          <a:blip r:embed="rId3">
            <a:extLst>
              <a:ext uri="{28A0092B-C50C-407E-A947-70E740481C1C}">
                <a14:useLocalDpi xmlns:a14="http://schemas.microsoft.com/office/drawing/2010/main" val="0"/>
              </a:ext>
            </a:extLst>
          </a:blip>
          <a:srcRect l="18173" t="3409" r="20932" b="10388"/>
          <a:stretch>
            <a:fillRect/>
          </a:stretch>
        </p:blipFill>
        <p:spPr bwMode="auto">
          <a:xfrm>
            <a:off x="1295400" y="1714500"/>
            <a:ext cx="6858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7" name="Rectangle 3075"/>
          <p:cNvSpPr>
            <a:spLocks noChangeArrowheads="1"/>
          </p:cNvSpPr>
          <p:nvPr/>
        </p:nvSpPr>
        <p:spPr bwMode="auto">
          <a:xfrm>
            <a:off x="1828800" y="685800"/>
            <a:ext cx="58229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400" b="1">
                <a:solidFill>
                  <a:srgbClr val="00FF00"/>
                </a:solidFill>
                <a:latin typeface="Arial" charset="0"/>
              </a:rPr>
              <a:t>MAGNITUDE RELATED TO PRESSURE</a:t>
            </a:r>
          </a:p>
          <a:p>
            <a:pPr algn="ctr"/>
            <a:r>
              <a:rPr lang="en-US" sz="2400" b="1">
                <a:solidFill>
                  <a:srgbClr val="00FF00"/>
                </a:solidFill>
                <a:latin typeface="Arial" charset="0"/>
              </a:rPr>
              <a:t> AND PERMEABILITY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850"/>
            <a:ext cx="9144000" cy="692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430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1" name="Rectangle 1027"/>
          <p:cNvSpPr>
            <a:spLocks noChangeArrowheads="1"/>
          </p:cNvSpPr>
          <p:nvPr/>
        </p:nvSpPr>
        <p:spPr bwMode="auto">
          <a:xfrm>
            <a:off x="457200" y="3048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00FF00"/>
                </a:solidFill>
                <a:latin typeface="Arial" charset="0"/>
              </a:rPr>
              <a:t>85% OF HYDROCARBONS GENERATED ARE NOT TRAPPED THEY ARE EXPLUSED,  AND THIS IS WHAT WE MEASURE</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lide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slide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ompo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pixler"/>
          <p:cNvPicPr>
            <a:picLocks noChangeAspect="1" noChangeArrowheads="1"/>
          </p:cNvPicPr>
          <p:nvPr/>
        </p:nvPicPr>
        <p:blipFill>
          <a:blip r:embed="rId3">
            <a:extLst>
              <a:ext uri="{28A0092B-C50C-407E-A947-70E740481C1C}">
                <a14:useLocalDpi xmlns:a14="http://schemas.microsoft.com/office/drawing/2010/main" val="0"/>
              </a:ext>
            </a:extLst>
          </a:blip>
          <a:srcRect l="977" t="1263" r="977" b="2527"/>
          <a:stretch>
            <a:fillRect/>
          </a:stretch>
        </p:blipFill>
        <p:spPr bwMode="auto">
          <a:xfrm>
            <a:off x="0" y="0"/>
            <a:ext cx="9144000" cy="680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l="15833" t="10667" r="14168" b="5333"/>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026" descr="filo"/>
          <p:cNvPicPr>
            <a:picLocks noChangeAspect="1" noChangeArrowheads="1"/>
          </p:cNvPicPr>
          <p:nvPr/>
        </p:nvPicPr>
        <p:blipFill>
          <a:blip r:embed="rId3">
            <a:extLst>
              <a:ext uri="{28A0092B-C50C-407E-A947-70E740481C1C}">
                <a14:useLocalDpi xmlns:a14="http://schemas.microsoft.com/office/drawing/2010/main" val="0"/>
              </a:ext>
            </a:extLst>
          </a:blip>
          <a:srcRect l="977" t="1263" r="977" b="2527"/>
          <a:stretch>
            <a:fillRect/>
          </a:stretch>
        </p:blipFill>
        <p:spPr bwMode="auto">
          <a:xfrm>
            <a:off x="0" y="11113"/>
            <a:ext cx="9144000" cy="682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loma"/>
          <p:cNvPicPr>
            <a:picLocks noChangeAspect="1" noChangeArrowheads="1"/>
          </p:cNvPicPr>
          <p:nvPr/>
        </p:nvPicPr>
        <p:blipFill>
          <a:blip r:embed="rId3">
            <a:extLst>
              <a:ext uri="{28A0092B-C50C-407E-A947-70E740481C1C}">
                <a14:useLocalDpi xmlns:a14="http://schemas.microsoft.com/office/drawing/2010/main" val="0"/>
              </a:ext>
            </a:extLst>
          </a:blip>
          <a:srcRect l="977" t="1263" r="977" b="2527"/>
          <a:stretch>
            <a:fillRect/>
          </a:stretch>
        </p:blipFill>
        <p:spPr bwMode="auto">
          <a:xfrm>
            <a:off x="0" y="0"/>
            <a:ext cx="91440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7696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152400"/>
            <a:ext cx="8940800" cy="6705600"/>
          </a:xfrm>
          <a:prstGeom prst="rect">
            <a:avLst/>
          </a:prstGeom>
        </p:spPr>
      </p:pic>
    </p:spTree>
    <p:extLst>
      <p:ext uri="{BB962C8B-B14F-4D97-AF65-F5344CB8AC3E}">
        <p14:creationId xmlns:p14="http://schemas.microsoft.com/office/powerpoint/2010/main" val="1316503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026" descr="currant"/>
          <p:cNvPicPr>
            <a:picLocks noChangeAspect="1" noChangeArrowheads="1"/>
          </p:cNvPicPr>
          <p:nvPr/>
        </p:nvPicPr>
        <p:blipFill>
          <a:blip r:embed="rId3">
            <a:extLst>
              <a:ext uri="{28A0092B-C50C-407E-A947-70E740481C1C}">
                <a14:useLocalDpi xmlns:a14="http://schemas.microsoft.com/office/drawing/2010/main" val="0"/>
              </a:ext>
            </a:extLst>
          </a:blip>
          <a:srcRect l="977" t="1263" r="977" b="1263"/>
          <a:stretch>
            <a:fillRect/>
          </a:stretch>
        </p:blipFill>
        <p:spPr bwMode="auto">
          <a:xfrm>
            <a:off x="0" y="0"/>
            <a:ext cx="91440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304800"/>
            <a:ext cx="9069387"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026" descr="nik00001"/>
          <p:cNvPicPr>
            <a:picLocks noChangeAspect="1" noChangeArrowheads="1"/>
          </p:cNvPicPr>
          <p:nvPr/>
        </p:nvPicPr>
        <p:blipFill>
          <a:blip r:embed="rId3">
            <a:extLst>
              <a:ext uri="{28A0092B-C50C-407E-A947-70E740481C1C}">
                <a14:useLocalDpi xmlns:a14="http://schemas.microsoft.com/office/drawing/2010/main" val="0"/>
              </a:ext>
            </a:extLst>
          </a:blip>
          <a:srcRect l="1601" t="2069" r="1601" b="414"/>
          <a:stretch>
            <a:fillRect/>
          </a:stretch>
        </p:blipFill>
        <p:spPr bwMode="auto">
          <a:xfrm>
            <a:off x="0" y="-25400"/>
            <a:ext cx="91440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LL"/>
          <p:cNvPicPr>
            <a:picLocks noChangeAspect="1" noChangeArrowheads="1"/>
          </p:cNvPicPr>
          <p:nvPr/>
        </p:nvPicPr>
        <p:blipFill>
          <a:blip r:embed="rId3">
            <a:extLst>
              <a:ext uri="{28A0092B-C50C-407E-A947-70E740481C1C}">
                <a14:useLocalDpi xmlns:a14="http://schemas.microsoft.com/office/drawing/2010/main" val="0"/>
              </a:ext>
            </a:extLst>
          </a:blip>
          <a:srcRect l="685" t="1161" r="685" b="116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0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8658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6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7775" y="0"/>
            <a:ext cx="2414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7775" y="0"/>
            <a:ext cx="2414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3" name="Picture 3" descr="pixler"/>
          <p:cNvPicPr>
            <a:picLocks noChangeAspect="1" noChangeArrowheads="1"/>
          </p:cNvPicPr>
          <p:nvPr/>
        </p:nvPicPr>
        <p:blipFill>
          <a:blip r:embed="rId4">
            <a:extLst>
              <a:ext uri="{28A0092B-C50C-407E-A947-70E740481C1C}">
                <a14:useLocalDpi xmlns:a14="http://schemas.microsoft.com/office/drawing/2010/main" val="0"/>
              </a:ext>
            </a:extLst>
          </a:blip>
          <a:srcRect l="977" t="1263" r="977" b="2527"/>
          <a:stretch>
            <a:fillRect/>
          </a:stretch>
        </p:blipFill>
        <p:spPr bwMode="auto">
          <a:xfrm>
            <a:off x="0" y="2209800"/>
            <a:ext cx="6248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3175"/>
            <a:ext cx="9220200" cy="431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g06"/>
          <p:cNvPicPr>
            <a:picLocks noChangeAspect="1" noChangeArrowheads="1"/>
          </p:cNvPicPr>
          <p:nvPr/>
        </p:nvPicPr>
        <p:blipFill>
          <a:blip r:embed="rId3">
            <a:extLst>
              <a:ext uri="{28A0092B-C50C-407E-A947-70E740481C1C}">
                <a14:useLocalDpi xmlns:a14="http://schemas.microsoft.com/office/drawing/2010/main" val="0"/>
              </a:ext>
            </a:extLst>
          </a:blip>
          <a:srcRect r="1183"/>
          <a:stretch>
            <a:fillRect/>
          </a:stretch>
        </p:blipFill>
        <p:spPr bwMode="auto">
          <a:xfrm>
            <a:off x="990600" y="-146050"/>
            <a:ext cx="7162800" cy="708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ig04"/>
          <p:cNvPicPr>
            <a:picLocks noChangeAspect="1" noChangeArrowheads="1"/>
          </p:cNvPicPr>
          <p:nvPr/>
        </p:nvPicPr>
        <p:blipFill>
          <a:blip r:embed="rId3">
            <a:extLst>
              <a:ext uri="{28A0092B-C50C-407E-A947-70E740481C1C}">
                <a14:useLocalDpi xmlns:a14="http://schemas.microsoft.com/office/drawing/2010/main" val="0"/>
              </a:ext>
            </a:extLst>
          </a:blip>
          <a:srcRect l="1204"/>
          <a:stretch>
            <a:fillRect/>
          </a:stretch>
        </p:blipFill>
        <p:spPr bwMode="auto">
          <a:xfrm>
            <a:off x="990600" y="-381000"/>
            <a:ext cx="7162800" cy="752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g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8" y="-371475"/>
            <a:ext cx="7248525" cy="745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statsthreefi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878013"/>
            <a:ext cx="9140825"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47625"/>
            <a:ext cx="4449762"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25" y="31750"/>
            <a:ext cx="4460875"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4999" y="-42657"/>
            <a:ext cx="4784725" cy="6922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75"/>
          <a:stretch/>
        </p:blipFill>
        <p:spPr bwMode="auto">
          <a:xfrm>
            <a:off x="-108857" y="0"/>
            <a:ext cx="927462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2" y="0"/>
            <a:ext cx="9165771" cy="7163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22827" cy="5146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30719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resale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572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IMG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4" descr="Image-0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5" descr="pict0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0"/>
            <a:ext cx="4508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IMG0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IMG0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479800"/>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4" descr="IMG00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026" descr="IMG0012"/>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0" y="0"/>
            <a:ext cx="92964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GOMsnif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IMG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1026" descr="IMG0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IMG0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IMG0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1026" descr="IMG0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96400"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050" descr="IMG0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Picture 2051" descr="IMG0026a"/>
          <p:cNvPicPr>
            <a:picLocks noChangeAspect="1" noChangeArrowheads="1"/>
          </p:cNvPicPr>
          <p:nvPr/>
        </p:nvPicPr>
        <p:blipFill>
          <a:blip r:embed="rId4">
            <a:extLst>
              <a:ext uri="{28A0092B-C50C-407E-A947-70E740481C1C}">
                <a14:useLocalDpi xmlns:a14="http://schemas.microsoft.com/office/drawing/2010/main" val="0"/>
              </a:ext>
            </a:extLst>
          </a:blip>
          <a:srcRect l="18228" r="17540"/>
          <a:stretch>
            <a:fillRect/>
          </a:stretch>
        </p:blipFill>
        <p:spPr bwMode="auto">
          <a:xfrm>
            <a:off x="5561013" y="0"/>
            <a:ext cx="3582987"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6" name="Picture 2052" descr="IMG0028a"/>
          <p:cNvPicPr>
            <a:picLocks noChangeAspect="1" noChangeArrowheads="1"/>
          </p:cNvPicPr>
          <p:nvPr/>
        </p:nvPicPr>
        <p:blipFill>
          <a:blip r:embed="rId5">
            <a:extLst>
              <a:ext uri="{28A0092B-C50C-407E-A947-70E740481C1C}">
                <a14:useLocalDpi xmlns:a14="http://schemas.microsoft.com/office/drawing/2010/main" val="0"/>
              </a:ext>
            </a:extLst>
          </a:blip>
          <a:srcRect l="9216"/>
          <a:stretch>
            <a:fillRect/>
          </a:stretch>
        </p:blipFill>
        <p:spPr bwMode="auto">
          <a:xfrm>
            <a:off x="0" y="3744913"/>
            <a:ext cx="350520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2053" descr="IMG0036a"/>
          <p:cNvPicPr>
            <a:picLocks noChangeAspect="1" noChangeArrowheads="1"/>
          </p:cNvPicPr>
          <p:nvPr/>
        </p:nvPicPr>
        <p:blipFill>
          <a:blip r:embed="rId6">
            <a:extLst>
              <a:ext uri="{28A0092B-C50C-407E-A947-70E740481C1C}">
                <a14:useLocalDpi xmlns:a14="http://schemas.microsoft.com/office/drawing/2010/main" val="0"/>
              </a:ext>
            </a:extLst>
          </a:blip>
          <a:srcRect l="8333" r="8333"/>
          <a:stretch>
            <a:fillRect/>
          </a:stretch>
        </p:blipFill>
        <p:spPr bwMode="auto">
          <a:xfrm>
            <a:off x="6248400" y="3813175"/>
            <a:ext cx="30480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455613"/>
            <a:ext cx="9250363" cy="61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59" name="Text Box 3"/>
          <p:cNvSpPr txBox="1">
            <a:spLocks noChangeArrowheads="1"/>
          </p:cNvSpPr>
          <p:nvPr/>
        </p:nvSpPr>
        <p:spPr bwMode="auto">
          <a:xfrm>
            <a:off x="0" y="49213"/>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DATA AND WELLS THRU 1978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455613"/>
            <a:ext cx="9250363" cy="61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3"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ALL DATA AND WELLS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19088"/>
            <a:ext cx="8207375" cy="671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07"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DATA AND WELLS THRU 1978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19088"/>
            <a:ext cx="8207375" cy="671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31"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ALL DATA AND WELLS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8" y="319088"/>
            <a:ext cx="874712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5"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EUGENE ISLAND BLOCK 252 AREA – DATA AND WELLS THRU 1976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8" y="319088"/>
            <a:ext cx="874712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79"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EUGENE ISLAND BLOCK 252 AREA – DATA AND WELLS THRU 1978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8" y="319088"/>
            <a:ext cx="874712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03" name="Text Box 3"/>
          <p:cNvSpPr txBox="1">
            <a:spLocks noChangeArrowheads="1"/>
          </p:cNvSpPr>
          <p:nvPr/>
        </p:nvSpPr>
        <p:spPr bwMode="auto">
          <a:xfrm>
            <a:off x="0" y="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EUGENE ISLAND BLOCK 252 AREA – ALL DATA AND WELLS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60" y="457200"/>
            <a:ext cx="8910054" cy="4971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17291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 descr="Methane.pdf - Adobe Acrobat"/>
          <p:cNvPicPr>
            <a:picLocks noChangeAspect="1"/>
          </p:cNvPicPr>
          <p:nvPr/>
        </p:nvPicPr>
        <p:blipFill>
          <a:blip r:embed="rId2">
            <a:extLst>
              <a:ext uri="{28A0092B-C50C-407E-A947-70E740481C1C}">
                <a14:useLocalDpi xmlns:a14="http://schemas.microsoft.com/office/drawing/2010/main" val="0"/>
              </a:ext>
            </a:extLst>
          </a:blip>
          <a:srcRect l="19249" t="18355" r="19250" b="7851"/>
          <a:stretch>
            <a:fillRect/>
          </a:stretch>
        </p:blipFill>
        <p:spPr bwMode="auto">
          <a:xfrm>
            <a:off x="0" y="38100"/>
            <a:ext cx="8939213"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 descr="Ethane.pdf - Adobe Acrobat"/>
          <p:cNvPicPr>
            <a:picLocks noChangeAspect="1"/>
          </p:cNvPicPr>
          <p:nvPr/>
        </p:nvPicPr>
        <p:blipFill>
          <a:blip r:embed="rId2">
            <a:extLst>
              <a:ext uri="{28A0092B-C50C-407E-A947-70E740481C1C}">
                <a14:useLocalDpi xmlns:a14="http://schemas.microsoft.com/office/drawing/2010/main" val="0"/>
              </a:ext>
            </a:extLst>
          </a:blip>
          <a:srcRect l="18500" t="18491" r="18666" b="7988"/>
          <a:stretch>
            <a:fillRect/>
          </a:stretch>
        </p:blipFill>
        <p:spPr bwMode="auto">
          <a:xfrm>
            <a:off x="84138" y="373063"/>
            <a:ext cx="9059862"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1" descr="Sitelocation.pdf - Adobe Acrobat"/>
          <p:cNvPicPr>
            <a:picLocks noChangeAspect="1"/>
          </p:cNvPicPr>
          <p:nvPr/>
        </p:nvPicPr>
        <p:blipFill>
          <a:blip r:embed="rId2">
            <a:extLst>
              <a:ext uri="{28A0092B-C50C-407E-A947-70E740481C1C}">
                <a14:useLocalDpi xmlns:a14="http://schemas.microsoft.com/office/drawing/2010/main" val="0"/>
              </a:ext>
            </a:extLst>
          </a:blip>
          <a:srcRect l="17915" t="18355" r="19250" b="7986"/>
          <a:stretch>
            <a:fillRect/>
          </a:stretch>
        </p:blipFill>
        <p:spPr bwMode="auto">
          <a:xfrm>
            <a:off x="-76200" y="433388"/>
            <a:ext cx="8970963" cy="642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 descr="Ethane.pdf - Adobe Acrobat"/>
          <p:cNvPicPr>
            <a:picLocks noChangeAspect="1"/>
          </p:cNvPicPr>
          <p:nvPr/>
        </p:nvPicPr>
        <p:blipFill>
          <a:blip r:embed="rId2">
            <a:extLst>
              <a:ext uri="{28A0092B-C50C-407E-A947-70E740481C1C}">
                <a14:useLocalDpi xmlns:a14="http://schemas.microsoft.com/office/drawing/2010/main" val="0"/>
              </a:ext>
            </a:extLst>
          </a:blip>
          <a:srcRect l="18500" t="18491" r="18666" b="7988"/>
          <a:stretch>
            <a:fillRect/>
          </a:stretch>
        </p:blipFill>
        <p:spPr bwMode="auto">
          <a:xfrm>
            <a:off x="-2819400" y="-1897063"/>
            <a:ext cx="12247563" cy="875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775"/>
            <a:ext cx="9220200" cy="614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432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81" y="1143000"/>
            <a:ext cx="904223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17804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0"/>
            <a:ext cx="53435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43875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Q:\03-9311\chukchi\location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8663" y="0"/>
            <a:ext cx="51450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753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591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06678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25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84545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228600"/>
            <a:ext cx="5997796" cy="1569660"/>
          </a:xfrm>
          <a:prstGeom prst="rect">
            <a:avLst/>
          </a:prstGeom>
          <a:noFill/>
        </p:spPr>
        <p:txBody>
          <a:bodyPr wrap="none" rtlCol="0">
            <a:spAutoFit/>
          </a:bodyPr>
          <a:lstStyle/>
          <a:p>
            <a:r>
              <a:rPr lang="en-US" sz="2400" dirty="0">
                <a:solidFill>
                  <a:schemeClr val="accent1"/>
                </a:solidFill>
              </a:rPr>
              <a:t>First Joint AAPG/AMPG Research Conference</a:t>
            </a:r>
          </a:p>
          <a:p>
            <a:r>
              <a:rPr lang="en-US" sz="2400" i="1" dirty="0">
                <a:solidFill>
                  <a:schemeClr val="accent1"/>
                </a:solidFill>
              </a:rPr>
              <a:t>“Geological Aspects of  Petroleum Systems”</a:t>
            </a:r>
          </a:p>
          <a:p>
            <a:pPr algn="ctr"/>
            <a:r>
              <a:rPr lang="en-US" sz="2400" dirty="0">
                <a:solidFill>
                  <a:schemeClr val="accent1"/>
                </a:solidFill>
              </a:rPr>
              <a:t>October 2 – 6, 1994</a:t>
            </a:r>
          </a:p>
          <a:p>
            <a:pPr algn="ctr"/>
            <a:r>
              <a:rPr lang="en-US" sz="2400" i="1" dirty="0">
                <a:solidFill>
                  <a:schemeClr val="accent1"/>
                </a:solidFill>
              </a:rPr>
              <a:t>Mexico City, Mexico</a:t>
            </a:r>
          </a:p>
        </p:txBody>
      </p:sp>
      <p:sp>
        <p:nvSpPr>
          <p:cNvPr id="3" name="TextBox 2"/>
          <p:cNvSpPr txBox="1"/>
          <p:nvPr/>
        </p:nvSpPr>
        <p:spPr>
          <a:xfrm>
            <a:off x="-76200" y="2286000"/>
            <a:ext cx="9357305" cy="1569660"/>
          </a:xfrm>
          <a:prstGeom prst="rect">
            <a:avLst/>
          </a:prstGeom>
          <a:noFill/>
        </p:spPr>
        <p:txBody>
          <a:bodyPr wrap="none" rtlCol="0">
            <a:spAutoFit/>
          </a:bodyPr>
          <a:lstStyle/>
          <a:p>
            <a:pPr algn="ctr"/>
            <a:r>
              <a:rPr lang="en-US" sz="3200" dirty="0">
                <a:solidFill>
                  <a:schemeClr val="accent1"/>
                </a:solidFill>
              </a:rPr>
              <a:t>NORTHERN GULF OF MEXICO: AN INTEGRATED</a:t>
            </a:r>
          </a:p>
          <a:p>
            <a:pPr algn="ctr"/>
            <a:r>
              <a:rPr lang="en-US" sz="3200" dirty="0">
                <a:solidFill>
                  <a:schemeClr val="accent1"/>
                </a:solidFill>
              </a:rPr>
              <a:t>APPROACH TO SOURCE MATURATION AND</a:t>
            </a:r>
          </a:p>
          <a:p>
            <a:pPr algn="ctr"/>
            <a:r>
              <a:rPr lang="en-US" sz="3200" dirty="0">
                <a:solidFill>
                  <a:schemeClr val="accent1"/>
                </a:solidFill>
              </a:rPr>
              <a:t>MIGRATION </a:t>
            </a:r>
          </a:p>
        </p:txBody>
      </p:sp>
      <p:sp>
        <p:nvSpPr>
          <p:cNvPr id="4" name="TextBox 3"/>
          <p:cNvSpPr txBox="1"/>
          <p:nvPr/>
        </p:nvSpPr>
        <p:spPr>
          <a:xfrm>
            <a:off x="506495" y="5029200"/>
            <a:ext cx="8425705" cy="1015663"/>
          </a:xfrm>
          <a:prstGeom prst="rect">
            <a:avLst/>
          </a:prstGeom>
          <a:noFill/>
        </p:spPr>
        <p:txBody>
          <a:bodyPr wrap="none" rtlCol="0">
            <a:spAutoFit/>
          </a:bodyPr>
          <a:lstStyle/>
          <a:p>
            <a:pPr algn="ctr"/>
            <a:r>
              <a:rPr lang="en-US" sz="2000" dirty="0">
                <a:solidFill>
                  <a:schemeClr val="accent1"/>
                </a:solidFill>
              </a:rPr>
              <a:t>L.M. Wenger, L.R. </a:t>
            </a:r>
            <a:r>
              <a:rPr lang="en-US" sz="2000" dirty="0" err="1">
                <a:solidFill>
                  <a:schemeClr val="accent1"/>
                </a:solidFill>
              </a:rPr>
              <a:t>Goodoff</a:t>
            </a:r>
            <a:r>
              <a:rPr lang="en-US" sz="2000" dirty="0">
                <a:solidFill>
                  <a:schemeClr val="accent1"/>
                </a:solidFill>
              </a:rPr>
              <a:t>, O.P. Gross, S.C. Harrison, K.C. Hood</a:t>
            </a:r>
          </a:p>
          <a:p>
            <a:pPr algn="ctr"/>
            <a:r>
              <a:rPr lang="en-US" sz="2000" dirty="0">
                <a:solidFill>
                  <a:schemeClr val="accent1"/>
                </a:solidFill>
              </a:rPr>
              <a:t>Exxon Production Research Company, P.O. Box 2189, Houston, </a:t>
            </a:r>
            <a:r>
              <a:rPr lang="en-US" sz="2000" dirty="0" err="1">
                <a:solidFill>
                  <a:schemeClr val="accent1"/>
                </a:solidFill>
              </a:rPr>
              <a:t>Tx</a:t>
            </a:r>
            <a:r>
              <a:rPr lang="en-US" sz="2000" dirty="0">
                <a:solidFill>
                  <a:schemeClr val="accent1"/>
                </a:solidFill>
              </a:rPr>
              <a:t> 77252-2189</a:t>
            </a:r>
          </a:p>
          <a:p>
            <a:pPr algn="ctr"/>
            <a:r>
              <a:rPr lang="en-US" sz="2000" dirty="0">
                <a:solidFill>
                  <a:schemeClr val="accent1"/>
                </a:solidFill>
              </a:rPr>
              <a:t>Exxon Exploration Company, P.O. Box 4279, Houston, </a:t>
            </a:r>
            <a:r>
              <a:rPr lang="en-US" sz="2000" dirty="0" err="1">
                <a:solidFill>
                  <a:schemeClr val="accent1"/>
                </a:solidFill>
              </a:rPr>
              <a:t>Tx</a:t>
            </a:r>
            <a:r>
              <a:rPr lang="en-US" sz="2000" dirty="0">
                <a:solidFill>
                  <a:schemeClr val="accent1"/>
                </a:solidFill>
              </a:rPr>
              <a:t> 77210-4279</a:t>
            </a:r>
          </a:p>
        </p:txBody>
      </p:sp>
    </p:spTree>
    <p:extLst>
      <p:ext uri="{BB962C8B-B14F-4D97-AF65-F5344CB8AC3E}">
        <p14:creationId xmlns:p14="http://schemas.microsoft.com/office/powerpoint/2010/main" val="35348921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090" y="304800"/>
            <a:ext cx="9081910" cy="6001643"/>
          </a:xfrm>
          <a:prstGeom prst="rect">
            <a:avLst/>
          </a:prstGeom>
          <a:noFill/>
        </p:spPr>
        <p:txBody>
          <a:bodyPr wrap="none" rtlCol="0">
            <a:spAutoFit/>
          </a:bodyPr>
          <a:lstStyle/>
          <a:p>
            <a:pPr algn="just"/>
            <a:r>
              <a:rPr lang="en-US" sz="3200" dirty="0">
                <a:solidFill>
                  <a:schemeClr val="accent1"/>
                </a:solidFill>
              </a:rPr>
              <a:t>The recognition of widespread, and often intense, oil</a:t>
            </a:r>
          </a:p>
          <a:p>
            <a:pPr algn="just"/>
            <a:r>
              <a:rPr lang="en-US" sz="3200" dirty="0">
                <a:solidFill>
                  <a:schemeClr val="accent1"/>
                </a:solidFill>
              </a:rPr>
              <a:t>and gas seepage in the Gulf of Mexico has allowed</a:t>
            </a:r>
          </a:p>
          <a:p>
            <a:pPr algn="just"/>
            <a:r>
              <a:rPr lang="en-US" sz="3200" dirty="0">
                <a:solidFill>
                  <a:schemeClr val="accent1"/>
                </a:solidFill>
              </a:rPr>
              <a:t>the extension of hydrocarbon system and maturity</a:t>
            </a:r>
          </a:p>
          <a:p>
            <a:pPr algn="just"/>
            <a:r>
              <a:rPr lang="en-US" sz="3200" dirty="0">
                <a:solidFill>
                  <a:schemeClr val="accent1"/>
                </a:solidFill>
              </a:rPr>
              <a:t>maps far beyond well control. In addition, abundant</a:t>
            </a:r>
          </a:p>
          <a:p>
            <a:pPr algn="just"/>
            <a:r>
              <a:rPr lang="en-US" sz="3200" dirty="0">
                <a:solidFill>
                  <a:schemeClr val="accent1"/>
                </a:solidFill>
              </a:rPr>
              <a:t>seepage has documented that the Gulf of Mexico</a:t>
            </a:r>
          </a:p>
          <a:p>
            <a:pPr algn="just"/>
            <a:r>
              <a:rPr lang="en-US" sz="3200" dirty="0">
                <a:solidFill>
                  <a:schemeClr val="accent1"/>
                </a:solidFill>
              </a:rPr>
              <a:t>slope is an actively migrating hydrocarbon system</a:t>
            </a:r>
          </a:p>
          <a:p>
            <a:pPr algn="just"/>
            <a:r>
              <a:rPr lang="en-US" sz="3200" dirty="0">
                <a:solidFill>
                  <a:schemeClr val="accent1"/>
                </a:solidFill>
              </a:rPr>
              <a:t>and provides a means of identifying major migration</a:t>
            </a:r>
          </a:p>
          <a:p>
            <a:pPr algn="just"/>
            <a:r>
              <a:rPr lang="en-US" sz="3200" dirty="0">
                <a:solidFill>
                  <a:schemeClr val="accent1"/>
                </a:solidFill>
              </a:rPr>
              <a:t>pathways.  There is a correlation between major fields</a:t>
            </a:r>
          </a:p>
          <a:p>
            <a:pPr algn="just"/>
            <a:r>
              <a:rPr lang="en-US" sz="3200" dirty="0">
                <a:solidFill>
                  <a:schemeClr val="accent1"/>
                </a:solidFill>
              </a:rPr>
              <a:t>on the slope and intense seepage from the migration</a:t>
            </a:r>
          </a:p>
          <a:p>
            <a:pPr algn="just"/>
            <a:r>
              <a:rPr lang="en-US" sz="3200" dirty="0">
                <a:solidFill>
                  <a:schemeClr val="accent1"/>
                </a:solidFill>
              </a:rPr>
              <a:t>pathways to these fields.  Thus, seeps provide</a:t>
            </a:r>
          </a:p>
          <a:p>
            <a:pPr algn="just"/>
            <a:r>
              <a:rPr lang="en-US" sz="3200" dirty="0">
                <a:solidFill>
                  <a:schemeClr val="accent1"/>
                </a:solidFill>
              </a:rPr>
              <a:t>information that can potentially be used to rank </a:t>
            </a:r>
          </a:p>
          <a:p>
            <a:pPr algn="just"/>
            <a:r>
              <a:rPr lang="en-US" sz="3200" dirty="0">
                <a:solidFill>
                  <a:schemeClr val="accent1"/>
                </a:solidFill>
              </a:rPr>
              <a:t>migration pathways to prospects.</a:t>
            </a:r>
          </a:p>
        </p:txBody>
      </p:sp>
    </p:spTree>
    <p:extLst>
      <p:ext uri="{BB962C8B-B14F-4D97-AF65-F5344CB8AC3E}">
        <p14:creationId xmlns:p14="http://schemas.microsoft.com/office/powerpoint/2010/main" val="5141900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381000"/>
            <a:ext cx="91281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381000"/>
            <a:ext cx="9147175"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1026" descr="Q:\03-9304\jpg\atas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838"/>
            <a:ext cx="9140825" cy="620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7543800" cy="692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1125"/>
            <a:ext cx="5943600" cy="708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41375"/>
            <a:ext cx="10242550" cy="51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66800"/>
            <a:ext cx="100076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04888"/>
            <a:ext cx="1014095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81088"/>
            <a:ext cx="10128250"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523999" y="-1127913"/>
            <a:ext cx="6096001" cy="9113824"/>
          </a:xfrm>
          <a:prstGeom prst="rect">
            <a:avLst/>
          </a:prstGeom>
        </p:spPr>
      </p:pic>
    </p:spTree>
    <p:extLst>
      <p:ext uri="{BB962C8B-B14F-4D97-AF65-F5344CB8AC3E}">
        <p14:creationId xmlns:p14="http://schemas.microsoft.com/office/powerpoint/2010/main" val="12311387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922477" cy="6858000"/>
          </a:xfrm>
          <a:prstGeom prst="rect">
            <a:avLst/>
          </a:prstGeom>
        </p:spPr>
      </p:pic>
    </p:spTree>
    <p:extLst>
      <p:ext uri="{BB962C8B-B14F-4D97-AF65-F5344CB8AC3E}">
        <p14:creationId xmlns:p14="http://schemas.microsoft.com/office/powerpoint/2010/main" val="17898535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986" y="-228599"/>
            <a:ext cx="9747986" cy="7435730"/>
          </a:xfrm>
          <a:prstGeom prst="rect">
            <a:avLst/>
          </a:prstGeom>
        </p:spPr>
      </p:pic>
    </p:spTree>
    <p:extLst>
      <p:ext uri="{BB962C8B-B14F-4D97-AF65-F5344CB8AC3E}">
        <p14:creationId xmlns:p14="http://schemas.microsoft.com/office/powerpoint/2010/main" val="33791238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0869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72390"/>
            <a:ext cx="8915400" cy="6713220"/>
          </a:xfrm>
          <a:prstGeom prst="rect">
            <a:avLst/>
          </a:prstGeom>
        </p:spPr>
      </p:pic>
    </p:spTree>
    <p:extLst>
      <p:ext uri="{BB962C8B-B14F-4D97-AF65-F5344CB8AC3E}">
        <p14:creationId xmlns:p14="http://schemas.microsoft.com/office/powerpoint/2010/main" val="9625414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resale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572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l="17188" t="13542" b="8333"/>
          <a:stretch>
            <a:fillRect/>
          </a:stretch>
        </p:blipFill>
        <p:spPr bwMode="auto">
          <a:xfrm>
            <a:off x="0" y="0"/>
            <a:ext cx="9296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88"/>
            <a:ext cx="7258050"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974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575" y="0"/>
            <a:ext cx="4543425"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5" y="-3175"/>
            <a:ext cx="5000625" cy="686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0825" cy="653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88"/>
            <a:ext cx="4972050"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7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588"/>
            <a:ext cx="4981575"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352800"/>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352800"/>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0" name="Picture 4"/>
          <p:cNvPicPr>
            <a:picLocks noChangeAspect="1" noChangeArrowheads="1"/>
          </p:cNvPicPr>
          <p:nvPr/>
        </p:nvPicPr>
        <p:blipFill>
          <a:blip r:embed="rId3">
            <a:extLst>
              <a:ext uri="{28A0092B-C50C-407E-A947-70E740481C1C}">
                <a14:useLocalDpi xmlns:a14="http://schemas.microsoft.com/office/drawing/2010/main" val="0"/>
              </a:ext>
            </a:extLst>
          </a:blip>
          <a:srcRect l="14063" t="13542" r="8351" b="8333"/>
          <a:stretch>
            <a:fillRect/>
          </a:stretch>
        </p:blipFill>
        <p:spPr bwMode="auto">
          <a:xfrm>
            <a:off x="0" y="0"/>
            <a:ext cx="9144000" cy="690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1026"/>
          <p:cNvPicPr>
            <a:picLocks noChangeAspect="1" noChangeArrowheads="1"/>
          </p:cNvPicPr>
          <p:nvPr/>
        </p:nvPicPr>
        <p:blipFill>
          <a:blip r:embed="rId2">
            <a:extLst>
              <a:ext uri="{28A0092B-C50C-407E-A947-70E740481C1C}">
                <a14:useLocalDpi xmlns:a14="http://schemas.microsoft.com/office/drawing/2010/main" val="0"/>
              </a:ext>
            </a:extLst>
          </a:blip>
          <a:srcRect l="22154" t="13542" b="8333"/>
          <a:stretch>
            <a:fillRect/>
          </a:stretch>
        </p:blipFill>
        <p:spPr bwMode="auto">
          <a:xfrm>
            <a:off x="0" y="-23813"/>
            <a:ext cx="9144000"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ctrTitle"/>
          </p:nvPr>
        </p:nvSpPr>
        <p:spPr>
          <a:xfrm>
            <a:off x="609600" y="533400"/>
            <a:ext cx="7772400" cy="1143000"/>
          </a:xfrm>
        </p:spPr>
        <p:txBody>
          <a:bodyPr/>
          <a:lstStyle/>
          <a:p>
            <a:r>
              <a:rPr lang="en-US" b="1">
                <a:solidFill>
                  <a:srgbClr val="FFFF00"/>
                </a:solidFill>
                <a:latin typeface="Arial" charset="0"/>
                <a:cs typeface="Times New Roman" charset="0"/>
              </a:rPr>
              <a:t>Pine Valley Data</a:t>
            </a:r>
            <a:br>
              <a:rPr lang="en-US" b="1">
                <a:solidFill>
                  <a:srgbClr val="000000"/>
                </a:solidFill>
                <a:latin typeface="Arial" charset="0"/>
                <a:cs typeface="Times New Roman" charset="0"/>
              </a:rPr>
            </a:br>
            <a:endParaRPr lang="en-US" b="1">
              <a:solidFill>
                <a:srgbClr val="000000"/>
              </a:solidFill>
              <a:latin typeface="Arial" charset="0"/>
              <a:cs typeface="Times New Roman" charset="0"/>
            </a:endParaRPr>
          </a:p>
        </p:txBody>
      </p:sp>
      <p:sp>
        <p:nvSpPr>
          <p:cNvPr id="118787" name="Rectangle 3"/>
          <p:cNvSpPr>
            <a:spLocks noGrp="1" noChangeArrowheads="1"/>
          </p:cNvSpPr>
          <p:nvPr>
            <p:ph type="subTitle" idx="1"/>
          </p:nvPr>
        </p:nvSpPr>
        <p:spPr>
          <a:xfrm>
            <a:off x="1371600" y="1600200"/>
            <a:ext cx="6400800" cy="5029200"/>
          </a:xfrm>
        </p:spPr>
        <p:txBody>
          <a:bodyPr/>
          <a:lstStyle/>
          <a:p>
            <a:pPr algn="l"/>
            <a:r>
              <a:rPr lang="en-US"/>
              <a:t>	  </a:t>
            </a:r>
            <a:r>
              <a:rPr lang="en-US">
                <a:solidFill>
                  <a:srgbClr val="FFFF00"/>
                </a:solidFill>
              </a:rPr>
              <a:t> Marathon		Texaco</a:t>
            </a:r>
          </a:p>
          <a:p>
            <a:pPr algn="l"/>
            <a:r>
              <a:rPr lang="en-US">
                <a:solidFill>
                  <a:srgbClr val="FFFF00"/>
                </a:solidFill>
              </a:rPr>
              <a:t>1986  1007 sites         1988   985 sites</a:t>
            </a:r>
          </a:p>
          <a:p>
            <a:pPr algn="l"/>
            <a:endParaRPr lang="en-US" sz="2400">
              <a:solidFill>
                <a:srgbClr val="FFFF00"/>
              </a:solidFill>
            </a:endParaRPr>
          </a:p>
          <a:p>
            <a:pPr algn="l"/>
            <a:r>
              <a:rPr lang="en-US" sz="2400">
                <a:solidFill>
                  <a:srgbClr val="FFFF00"/>
                </a:solidFill>
              </a:rPr>
              <a:t>Methane	0.925			     1.32</a:t>
            </a:r>
          </a:p>
          <a:p>
            <a:pPr algn="l"/>
            <a:r>
              <a:rPr lang="en-US" sz="2400">
                <a:solidFill>
                  <a:srgbClr val="FFFF00"/>
                </a:solidFill>
              </a:rPr>
              <a:t>Ethane		0.020			     0.027</a:t>
            </a:r>
          </a:p>
          <a:p>
            <a:pPr algn="l"/>
            <a:r>
              <a:rPr lang="en-US" sz="2400">
                <a:solidFill>
                  <a:srgbClr val="FFFF00"/>
                </a:solidFill>
              </a:rPr>
              <a:t>Propane	0.015			     0.016</a:t>
            </a:r>
          </a:p>
          <a:p>
            <a:pPr algn="l"/>
            <a:endParaRPr lang="en-US" sz="2400">
              <a:solidFill>
                <a:srgbClr val="FFFF00"/>
              </a:solidFill>
            </a:endParaRPr>
          </a:p>
          <a:p>
            <a:pPr algn="l"/>
            <a:r>
              <a:rPr lang="en-US" sz="2400">
                <a:solidFill>
                  <a:srgbClr val="FFFF00"/>
                </a:solidFill>
              </a:rPr>
              <a:t>C1/C2		103.0			    112.0</a:t>
            </a:r>
          </a:p>
          <a:p>
            <a:pPr algn="l"/>
            <a:r>
              <a:rPr lang="en-US" sz="2400">
                <a:solidFill>
                  <a:srgbClr val="FFFF00"/>
                </a:solidFill>
              </a:rPr>
              <a:t>		  46.8			      46.8</a:t>
            </a:r>
          </a:p>
          <a:p>
            <a:pPr algn="l"/>
            <a:r>
              <a:rPr lang="en-US" sz="2400">
                <a:solidFill>
                  <a:srgbClr val="FFFF00"/>
                </a:solidFill>
              </a:rPr>
              <a:t>		  21.6			      20.6</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0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0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675"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6875"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l="8594" t="13542" r="11838" b="8333"/>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resale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572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1026" descr="D:\myslides\slideshows\EXPLORATION\explpres\Image-077.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untitled1"/>
          <p:cNvPicPr>
            <a:picLocks noChangeAspect="1" noChangeArrowheads="1"/>
          </p:cNvPicPr>
          <p:nvPr/>
        </p:nvPicPr>
        <p:blipFill>
          <a:blip r:embed="rId2">
            <a:extLst>
              <a:ext uri="{28A0092B-C50C-407E-A947-70E740481C1C}">
                <a14:useLocalDpi xmlns:a14="http://schemas.microsoft.com/office/drawing/2010/main" val="0"/>
              </a:ext>
            </a:extLst>
          </a:blip>
          <a:srcRect l="16251" t="10001" r="5000" b="5000"/>
          <a:stretch>
            <a:fillRect/>
          </a:stretch>
        </p:blipFill>
        <p:spPr bwMode="auto">
          <a:xfrm>
            <a:off x="304800" y="0"/>
            <a:ext cx="84582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untitled2"/>
          <p:cNvPicPr>
            <a:picLocks noChangeAspect="1" noChangeArrowheads="1"/>
          </p:cNvPicPr>
          <p:nvPr/>
        </p:nvPicPr>
        <p:blipFill>
          <a:blip r:embed="rId2">
            <a:extLst>
              <a:ext uri="{28A0092B-C50C-407E-A947-70E740481C1C}">
                <a14:useLocalDpi xmlns:a14="http://schemas.microsoft.com/office/drawing/2010/main" val="0"/>
              </a:ext>
            </a:extLst>
          </a:blip>
          <a:srcRect t="10001" r="10001" b="5000"/>
          <a:stretch>
            <a:fillRect/>
          </a:stretch>
        </p:blipFill>
        <p:spPr bwMode="auto">
          <a:xfrm>
            <a:off x="0" y="0"/>
            <a:ext cx="9144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Ryckmansitelo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381000"/>
            <a:ext cx="1016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3" y="-911225"/>
            <a:ext cx="10055226" cy="776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750ppboverthrust"/>
          <p:cNvPicPr>
            <a:picLocks noChangeAspect="1" noChangeArrowheads="1"/>
          </p:cNvPicPr>
          <p:nvPr/>
        </p:nvPicPr>
        <p:blipFill>
          <a:blip r:embed="rId2">
            <a:extLst>
              <a:ext uri="{28A0092B-C50C-407E-A947-70E740481C1C}">
                <a14:useLocalDpi xmlns:a14="http://schemas.microsoft.com/office/drawing/2010/main" val="0"/>
              </a:ext>
            </a:extLst>
          </a:blip>
          <a:srcRect l="33978" t="37740" r="24187" b="17908"/>
          <a:stretch>
            <a:fillRect/>
          </a:stretch>
        </p:blipFill>
        <p:spPr bwMode="auto">
          <a:xfrm>
            <a:off x="0" y="-12700"/>
            <a:ext cx="8686800" cy="690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p:cNvPicPr>
            <a:picLocks noChangeAspect="1" noChangeArrowheads="1"/>
          </p:cNvPicPr>
          <p:nvPr/>
        </p:nvPicPr>
        <p:blipFill>
          <a:blip r:embed="rId2">
            <a:extLst>
              <a:ext uri="{28A0092B-C50C-407E-A947-70E740481C1C}">
                <a14:useLocalDpi xmlns:a14="http://schemas.microsoft.com/office/drawing/2010/main" val="0"/>
              </a:ext>
            </a:extLst>
          </a:blip>
          <a:srcRect l="32806" t="36554" r="23256" b="17595"/>
          <a:stretch>
            <a:fillRect/>
          </a:stretch>
        </p:blipFill>
        <p:spPr bwMode="auto">
          <a:xfrm>
            <a:off x="0" y="0"/>
            <a:ext cx="8763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2">
            <a:extLst>
              <a:ext uri="{28A0092B-C50C-407E-A947-70E740481C1C}">
                <a14:useLocalDpi xmlns:a14="http://schemas.microsoft.com/office/drawing/2010/main" val="0"/>
              </a:ext>
            </a:extLst>
          </a:blip>
          <a:srcRect l="21977" t="32365" r="12851" b="7805"/>
          <a:stretch>
            <a:fillRect/>
          </a:stretch>
        </p:blipFill>
        <p:spPr bwMode="auto">
          <a:xfrm>
            <a:off x="0" y="228600"/>
            <a:ext cx="9144000" cy="648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0"/>
            <a:ext cx="8153400" cy="678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9073531" cy="6858000"/>
          </a:xfrm>
          <a:prstGeom prst="rect">
            <a:avLst/>
          </a:prstGeom>
        </p:spPr>
      </p:pic>
    </p:spTree>
    <p:extLst>
      <p:ext uri="{BB962C8B-B14F-4D97-AF65-F5344CB8AC3E}">
        <p14:creationId xmlns:p14="http://schemas.microsoft.com/office/powerpoint/2010/main" val="42176119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23" y="0"/>
            <a:ext cx="9455046" cy="6858000"/>
          </a:xfrm>
          <a:prstGeom prst="rect">
            <a:avLst/>
          </a:prstGeom>
        </p:spPr>
      </p:pic>
    </p:spTree>
    <p:extLst>
      <p:ext uri="{BB962C8B-B14F-4D97-AF65-F5344CB8AC3E}">
        <p14:creationId xmlns:p14="http://schemas.microsoft.com/office/powerpoint/2010/main" val="19515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7700" y="0"/>
            <a:ext cx="530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23875"/>
            <a:ext cx="9677400" cy="749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529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325654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467600" y="5943600"/>
            <a:ext cx="1600200" cy="646331"/>
          </a:xfrm>
          <a:prstGeom prst="rect">
            <a:avLst/>
          </a:prstGeom>
          <a:noFill/>
        </p:spPr>
        <p:txBody>
          <a:bodyPr wrap="square" rtlCol="0">
            <a:spAutoFit/>
          </a:bodyPr>
          <a:lstStyle/>
          <a:p>
            <a:r>
              <a:rPr lang="en-US" sz="3600" dirty="0">
                <a:solidFill>
                  <a:srgbClr val="C00000"/>
                </a:solidFill>
              </a:rPr>
              <a:t>Ethane</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96400" cy="708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43000"/>
            <a:ext cx="146304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43000"/>
            <a:ext cx="146304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8244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6" descr="http://ads.forbes.com/RealMedia/ads/adstream_lx.ads/forbes.com/breakthroughs/story/id158038960/252213475/x92/OasDefault_v5/default/empty.gif/533553562f55752b4539414144725949?adTerms=Oil+Exploration+Lasers+Methane+Innovation&amp;tickerTerms=RDS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7938" cy="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Picture 7" descr="http://ads.forbes.com/RealMedia/ads/adstream_lx.ads/forbes.com/breakthroughs/story/id158038960/925828159/x91/OasDefault_v5/default/empty.gif/533553562f55752b4539414144725949?adTerms=Oil+Exploration+Lasers+Methane+Innovation&amp;tickerTerms=RDSA">
            <a:hlinkClick r:id="rId4"/>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17538"/>
            <a:ext cx="7938" cy="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0" name="Picture 9" descr="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79563"/>
            <a:ext cx="9215438"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Rectangle 4"/>
          <p:cNvSpPr>
            <a:spLocks noChangeArrowheads="1"/>
          </p:cNvSpPr>
          <p:nvPr/>
        </p:nvSpPr>
        <p:spPr bwMode="auto">
          <a:xfrm>
            <a:off x="304800" y="1447800"/>
            <a:ext cx="8229600"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en-US" sz="2400" b="1" dirty="0">
                <a:cs typeface="Times New Roman" charset="0"/>
              </a:rPr>
              <a:t>Sniffing Oil From The Sky</a:t>
            </a:r>
            <a:endParaRPr lang="en-US" sz="600" dirty="0"/>
          </a:p>
          <a:p>
            <a:pPr eaLnBrk="0" hangingPunct="0"/>
            <a:r>
              <a:rPr lang="en-US" sz="1200" i="1" dirty="0">
                <a:cs typeface="Times New Roman" charset="0"/>
                <a:hlinkClick r:id="rId6"/>
              </a:rPr>
              <a:t>Jonathan Fahey</a:t>
            </a:r>
            <a:r>
              <a:rPr lang="en-US" sz="1200" dirty="0">
                <a:cs typeface="Times New Roman" charset="0"/>
              </a:rPr>
              <a:t>, 01.21.10, 06:00 PM EST </a:t>
            </a:r>
            <a:endParaRPr lang="en-US" sz="600" dirty="0"/>
          </a:p>
          <a:p>
            <a:pPr eaLnBrk="0" hangingPunct="0"/>
            <a:r>
              <a:rPr lang="en-US" b="1" dirty="0">
                <a:cs typeface="Times New Roman" charset="0"/>
              </a:rPr>
              <a:t>Shell is working to detect hydrocarbons in the air and track them to oil deposits under the earth's surface. </a:t>
            </a:r>
            <a:endParaRPr lang="en-US" sz="600" dirty="0"/>
          </a:p>
          <a:p>
            <a:pPr eaLnBrk="0" hangingPunct="0"/>
            <a:endParaRPr lang="en-US" dirty="0"/>
          </a:p>
        </p:txBody>
      </p:sp>
      <p:sp>
        <p:nvSpPr>
          <p:cNvPr id="137222" name="Rectangle 5"/>
          <p:cNvSpPr>
            <a:spLocks noChangeArrowheads="1"/>
          </p:cNvSpPr>
          <p:nvPr/>
        </p:nvSpPr>
        <p:spPr bwMode="auto">
          <a:xfrm>
            <a:off x="152400" y="61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37223" name="Rectangle 6"/>
          <p:cNvSpPr>
            <a:spLocks noChangeArrowheads="1"/>
          </p:cNvSpPr>
          <p:nvPr/>
        </p:nvSpPr>
        <p:spPr bwMode="auto">
          <a:xfrm>
            <a:off x="152400" y="625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4071938" y="265747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138243" name="Picture 3" descr="The Shell LightTouch vehicle used for survey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0" y="0"/>
            <a:ext cx="12382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Rectangle 4"/>
          <p:cNvSpPr>
            <a:spLocks noChangeArrowheads="1"/>
          </p:cNvSpPr>
          <p:nvPr/>
        </p:nvSpPr>
        <p:spPr bwMode="auto">
          <a:xfrm>
            <a:off x="533400" y="457200"/>
            <a:ext cx="723900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000">
                <a:solidFill>
                  <a:srgbClr val="00CC00"/>
                </a:solidFill>
                <a:latin typeface="Arial" charset="0"/>
                <a:ea typeface="Times New Roman" charset="0"/>
                <a:cs typeface="Arial" charset="0"/>
              </a:rPr>
              <a:t>LightTouch is a new, fast, low-cost oil and gas prospecting technique developed by Shell Global Solutions. The technique helps to locate new hydrocarbon reserves by measuring the ethane gas that naturally migrates from hydrocarbon reservoirs through the overlying rocks into the atmosphere. </a:t>
            </a:r>
          </a:p>
          <a:p>
            <a:endParaRPr lang="en-US" sz="2000">
              <a:solidFill>
                <a:srgbClr val="00CC00"/>
              </a:solidFill>
              <a:ea typeface="Times New Roman" charset="0"/>
              <a:cs typeface="Arial" charset="0"/>
            </a:endParaRPr>
          </a:p>
          <a:p>
            <a:pPr eaLnBrk="0" hangingPunct="0"/>
            <a:r>
              <a:rPr lang="en-US" sz="2000">
                <a:solidFill>
                  <a:srgbClr val="00CC00"/>
                </a:solidFill>
                <a:latin typeface="Arial" charset="0"/>
                <a:ea typeface="Times New Roman" charset="0"/>
                <a:cs typeface="Arial" charset="0"/>
              </a:rPr>
              <a:t>"LightTouch maps where the ethane is escaping from the ground, providing a whole extra set of constraints useful to the explorationist seeking to understand and interpret complex subsurface data and to decide where best to drill the next well," says Bill Hirst, Principal Scientist, Measurement and Instrumentation, Shell Global Solutions International BV.</a:t>
            </a:r>
          </a:p>
          <a:p>
            <a:pPr eaLnBrk="0" hangingPunct="0"/>
            <a:endParaRPr lang="en-US" sz="2000">
              <a:solidFill>
                <a:srgbClr val="00CC00"/>
              </a:solidFill>
              <a:latin typeface="Arial" charset="0"/>
              <a:ea typeface="Times New Roman" charset="0"/>
              <a:cs typeface="Arial" charset="0"/>
            </a:endParaRPr>
          </a:p>
          <a:p>
            <a:pPr eaLnBrk="0" hangingPunct="0"/>
            <a:r>
              <a:rPr lang="en-US" sz="2000">
                <a:solidFill>
                  <a:srgbClr val="00CC00"/>
                </a:solidFill>
                <a:latin typeface="Arial" charset="0"/>
                <a:ea typeface="Times New Roman" charset="0"/>
                <a:cs typeface="Arial" charset="0"/>
              </a:rPr>
              <a:t>Ethane gas is measured because, unlike methane, it is not produced by biological decay. Ethane is formed through the cracking of larger hydrocarbon molecules, and this makes it a good indicator for oil and gas reservoirs. Furthermore, the atmospheric background concentration of ethane is a thousand times lower than that of methane, so seepages of ethane show up more clearly than methane would.</a:t>
            </a:r>
            <a:r>
              <a:rPr lang="en-US" sz="2000">
                <a:solidFill>
                  <a:srgbClr val="00CC00"/>
                </a:solidFill>
                <a:ea typeface="Times New Roman" charset="0"/>
                <a:cs typeface="Arial" charset="0"/>
              </a:rPr>
              <a:t> </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concl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ONCL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a:spLocks noChangeArrowheads="1"/>
          </p:cNvSpPr>
          <p:nvPr/>
        </p:nvSpPr>
        <p:spPr bwMode="auto">
          <a:xfrm>
            <a:off x="381000" y="152400"/>
            <a:ext cx="8128000"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endParaRPr lang="en-US" sz="2400">
              <a:solidFill>
                <a:schemeClr val="tx1"/>
              </a:solidFill>
              <a:latin typeface="Arial" charset="0"/>
            </a:endParaRPr>
          </a:p>
          <a:p>
            <a:pPr algn="ctr"/>
            <a:r>
              <a:rPr lang="en-US" sz="1600">
                <a:solidFill>
                  <a:srgbClr val="00FF00"/>
                </a:solidFill>
                <a:latin typeface="Arial" charset="0"/>
                <a:cs typeface="Arial" charset="0"/>
              </a:rPr>
              <a:t>The Foundation of Petroleum Exploration</a:t>
            </a:r>
          </a:p>
          <a:p>
            <a:pPr algn="ctr"/>
            <a:r>
              <a:rPr lang="en-US" sz="1600">
                <a:solidFill>
                  <a:srgbClr val="00FF00"/>
                </a:solidFill>
                <a:latin typeface="Arial" charset="0"/>
                <a:cs typeface="Arial" charset="0"/>
              </a:rPr>
              <a:t>Is Based on Mapping Seeps</a:t>
            </a:r>
            <a:r>
              <a:rPr lang="en-US" sz="1600">
                <a:solidFill>
                  <a:srgbClr val="00FF00"/>
                </a:solidFill>
                <a:latin typeface="Arial Unicode MS" pitchFamily="34" charset="-128"/>
              </a:rPr>
              <a:t> </a:t>
            </a:r>
            <a:br>
              <a:rPr lang="en-US" sz="1600">
                <a:solidFill>
                  <a:srgbClr val="00FF00"/>
                </a:solidFill>
                <a:latin typeface="Arial Unicode MS" pitchFamily="34" charset="-128"/>
              </a:rPr>
            </a:br>
            <a:r>
              <a:rPr lang="en-US" sz="1600">
                <a:solidFill>
                  <a:srgbClr val="00FF00"/>
                </a:solidFill>
                <a:latin typeface="Arial" charset="0"/>
                <a:cs typeface="Arial" charset="0"/>
              </a:rPr>
              <a:t>Macro or Micro </a:t>
            </a:r>
            <a:r>
              <a:rPr lang="en-US" sz="1600">
                <a:solidFill>
                  <a:srgbClr val="00FF00"/>
                </a:solidFill>
                <a:latin typeface="Arial Unicode MS" pitchFamily="34" charset="-128"/>
              </a:rPr>
              <a:t> </a:t>
            </a:r>
          </a:p>
          <a:p>
            <a:pPr algn="ctr"/>
            <a:endParaRPr lang="en-US" sz="1600">
              <a:solidFill>
                <a:srgbClr val="00FF00"/>
              </a:solidFill>
              <a:latin typeface="Arial Unicode MS" pitchFamily="34" charset="-128"/>
            </a:endParaRPr>
          </a:p>
          <a:p>
            <a:pPr algn="ctr"/>
            <a:r>
              <a:rPr lang="en-US" sz="1200" b="1">
                <a:solidFill>
                  <a:srgbClr val="FFFF00"/>
                </a:solidFill>
                <a:latin typeface="Arial" charset="0"/>
              </a:rPr>
              <a:t>	</a:t>
            </a:r>
            <a:endParaRPr lang="en-US" sz="1200" b="1">
              <a:solidFill>
                <a:srgbClr val="0000CC"/>
              </a:solidFill>
              <a:latin typeface="Arial" charset="0"/>
            </a:endParaRPr>
          </a:p>
        </p:txBody>
      </p:sp>
      <p:sp>
        <p:nvSpPr>
          <p:cNvPr id="141315" name="Text Box 3"/>
          <p:cNvSpPr txBox="1">
            <a:spLocks noChangeArrowheads="1"/>
          </p:cNvSpPr>
          <p:nvPr/>
        </p:nvSpPr>
        <p:spPr bwMode="auto">
          <a:xfrm>
            <a:off x="4062413" y="5562600"/>
            <a:ext cx="12414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r>
              <a:rPr lang="en-US" sz="1200">
                <a:solidFill>
                  <a:srgbClr val="00FF00"/>
                </a:solidFill>
                <a:latin typeface="Arial" charset="0"/>
              </a:rPr>
              <a:t>May , 2012</a:t>
            </a:r>
          </a:p>
          <a:p>
            <a:pPr algn="ctr"/>
            <a:r>
              <a:rPr lang="en-US" sz="1200">
                <a:solidFill>
                  <a:srgbClr val="00FF00"/>
                </a:solidFill>
                <a:latin typeface="Arial" charset="0"/>
              </a:rPr>
              <a:t>Hanson-Wade</a:t>
            </a:r>
          </a:p>
          <a:p>
            <a:pPr algn="ctr"/>
            <a:r>
              <a:rPr lang="en-US" sz="1200">
                <a:solidFill>
                  <a:srgbClr val="00FF00"/>
                </a:solidFill>
                <a:latin typeface="Arial" charset="0"/>
              </a:rPr>
              <a:t>Houston, Texas</a:t>
            </a:r>
          </a:p>
          <a:p>
            <a:pPr algn="ctr"/>
            <a:endParaRPr lang="en-US" sz="1200">
              <a:solidFill>
                <a:srgbClr val="00FF00"/>
              </a:solidFill>
              <a:latin typeface="Arial" charset="0"/>
            </a:endParaRPr>
          </a:p>
        </p:txBody>
      </p:sp>
      <p:pic>
        <p:nvPicPr>
          <p:cNvPr id="288773" name="Bubble_Example_01.avi">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209800" y="1685925"/>
            <a:ext cx="5181600"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467" fill="hold"/>
                                        <p:tgtEl>
                                          <p:spTgt spid="28877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8773"/>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88773"/>
                                        </p:tgtEl>
                                      </p:cBhvr>
                                    </p:cmd>
                                  </p:childTnLst>
                                </p:cTn>
                              </p:par>
                            </p:childTnLst>
                          </p:cTn>
                        </p:par>
                      </p:childTnLst>
                    </p:cTn>
                  </p:par>
                </p:childTnLst>
              </p:cTn>
              <p:nextCondLst>
                <p:cond evt="onClick" delay="0">
                  <p:tgtEl>
                    <p:spTgt spid="288773"/>
                  </p:tgtEl>
                </p:cond>
              </p:nextCondLst>
            </p:seq>
            <p:video>
              <p:cMediaNode>
                <p:cTn id="12" fill="hold" display="0">
                  <p:stCondLst>
                    <p:cond delay="indefinite"/>
                  </p:stCondLst>
                  <p:endCondLst>
                    <p:cond evt="onNext" delay="0">
                      <p:tgtEl>
                        <p:sldTgt/>
                      </p:tgtEl>
                    </p:cond>
                    <p:cond evt="onPrev" delay="0">
                      <p:tgtEl>
                        <p:sldTgt/>
                      </p:tgtEl>
                    </p:cond>
                  </p:endCondLst>
                </p:cTn>
                <p:tgtEl>
                  <p:spTgt spid="288773"/>
                </p:tgtEl>
              </p:cMediaNode>
            </p:video>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609600" y="457200"/>
            <a:ext cx="77343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00FF00"/>
                </a:solidFill>
                <a:latin typeface="Arial" charset="0"/>
              </a:rPr>
              <a:t>THE FOUNDATION OF SURFACE GEOCHEMISTRY </a:t>
            </a:r>
          </a:p>
          <a:p>
            <a:r>
              <a:rPr lang="en-US" sz="2400" b="1">
                <a:solidFill>
                  <a:srgbClr val="00FF00"/>
                </a:solidFill>
                <a:latin typeface="Arial" charset="0"/>
              </a:rPr>
              <a:t>IS BASED ON MAPPING SEEPS, MACRO OR MICRO</a:t>
            </a:r>
          </a:p>
          <a:p>
            <a:endParaRPr lang="en-US" sz="2400" b="1">
              <a:solidFill>
                <a:srgbClr val="00FF00"/>
              </a:solidFill>
              <a:latin typeface="Arial" charset="0"/>
            </a:endParaRPr>
          </a:p>
        </p:txBody>
      </p:sp>
      <p:sp>
        <p:nvSpPr>
          <p:cNvPr id="142339" name="Rectangle 5"/>
          <p:cNvSpPr>
            <a:spLocks noChangeArrowheads="1"/>
          </p:cNvSpPr>
          <p:nvPr/>
        </p:nvSpPr>
        <p:spPr bwMode="auto">
          <a:xfrm>
            <a:off x="685800" y="1828800"/>
            <a:ext cx="67579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00FF00"/>
                </a:solidFill>
                <a:latin typeface="Arial" charset="0"/>
              </a:rPr>
              <a:t>85% OF HYDROCARBONS GENERATED ARE</a:t>
            </a:r>
          </a:p>
          <a:p>
            <a:r>
              <a:rPr lang="en-US" sz="2400" b="1">
                <a:solidFill>
                  <a:srgbClr val="00FF00"/>
                </a:solidFill>
                <a:latin typeface="Arial" charset="0"/>
              </a:rPr>
              <a:t>EXPULSED, NOT TRAPPED IN RESERVOIRS</a:t>
            </a:r>
          </a:p>
        </p:txBody>
      </p:sp>
      <p:sp>
        <p:nvSpPr>
          <p:cNvPr id="142340" name="Rectangle 6"/>
          <p:cNvSpPr>
            <a:spLocks noChangeArrowheads="1"/>
          </p:cNvSpPr>
          <p:nvPr/>
        </p:nvSpPr>
        <p:spPr bwMode="auto">
          <a:xfrm>
            <a:off x="609600" y="4419600"/>
            <a:ext cx="8305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1">
                <a:solidFill>
                  <a:srgbClr val="00FF00"/>
                </a:solidFill>
                <a:latin typeface="Arial" charset="0"/>
              </a:rPr>
              <a:t>HOWEVER, REGIONAL SAMPLING, COUPLED</a:t>
            </a:r>
          </a:p>
          <a:p>
            <a:r>
              <a:rPr lang="en-US" sz="2400" b="1">
                <a:solidFill>
                  <a:srgbClr val="00FF00"/>
                </a:solidFill>
                <a:latin typeface="Arial" charset="0"/>
              </a:rPr>
              <a:t>WITH INTEGRATION AND GENERATION OF</a:t>
            </a:r>
          </a:p>
          <a:p>
            <a:r>
              <a:rPr lang="en-US" sz="2400" b="1">
                <a:solidFill>
                  <a:srgbClr val="00FF00"/>
                </a:solidFill>
                <a:latin typeface="Arial" charset="0"/>
              </a:rPr>
              <a:t>APPROPRIATE  GEOLOGICAL/GEOPHYSICAL  MODELS ARE REQUIRED FOR INTERPRETATION</a:t>
            </a:r>
          </a:p>
        </p:txBody>
      </p:sp>
      <p:sp>
        <p:nvSpPr>
          <p:cNvPr id="142341" name="Rectangle 7"/>
          <p:cNvSpPr>
            <a:spLocks noChangeArrowheads="1"/>
          </p:cNvSpPr>
          <p:nvPr/>
        </p:nvSpPr>
        <p:spPr bwMode="auto">
          <a:xfrm>
            <a:off x="609600" y="3200400"/>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solidFill>
                  <a:srgbClr val="00FF00"/>
                </a:solidFill>
                <a:latin typeface="Arial" charset="0"/>
              </a:rPr>
              <a:t>EVERY SEEP FOUND IS RELATED TO A SUBSURFACE SOURCE</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ctrTitle"/>
          </p:nvPr>
        </p:nvSpPr>
        <p:spPr>
          <a:xfrm>
            <a:off x="685800" y="609600"/>
            <a:ext cx="7772400" cy="1143000"/>
          </a:xfrm>
        </p:spPr>
        <p:txBody>
          <a:bodyPr/>
          <a:lstStyle/>
          <a:p>
            <a:r>
              <a:rPr lang="en-US" sz="3600" b="1">
                <a:solidFill>
                  <a:srgbClr val="FFFF00"/>
                </a:solidFill>
                <a:latin typeface="Arial" charset="0"/>
              </a:rPr>
              <a:t>PIERCE JUNCTION SALT DOME,</a:t>
            </a:r>
            <a:br>
              <a:rPr lang="en-US" sz="3600" b="1">
                <a:solidFill>
                  <a:srgbClr val="FFFF00"/>
                </a:solidFill>
                <a:latin typeface="Arial" charset="0"/>
              </a:rPr>
            </a:br>
            <a:r>
              <a:rPr lang="en-US" sz="3600" b="1">
                <a:solidFill>
                  <a:srgbClr val="FFFF00"/>
                </a:solidFill>
                <a:latin typeface="Arial" charset="0"/>
              </a:rPr>
              <a:t>HARRIS COUNTY, TEXAS</a:t>
            </a:r>
          </a:p>
        </p:txBody>
      </p:sp>
      <p:sp>
        <p:nvSpPr>
          <p:cNvPr id="143363" name="Rectangle 3"/>
          <p:cNvSpPr>
            <a:spLocks noGrp="1" noChangeArrowheads="1"/>
          </p:cNvSpPr>
          <p:nvPr>
            <p:ph type="subTitle" idx="1"/>
          </p:nvPr>
        </p:nvSpPr>
        <p:spPr>
          <a:xfrm>
            <a:off x="457200" y="3429000"/>
            <a:ext cx="8305800" cy="1752600"/>
          </a:xfrm>
        </p:spPr>
        <p:txBody>
          <a:bodyPr/>
          <a:lstStyle/>
          <a:p>
            <a:pPr algn="just"/>
            <a:r>
              <a:rPr lang="en-US" sz="2800">
                <a:solidFill>
                  <a:srgbClr val="FFFF00"/>
                </a:solidFill>
                <a:latin typeface="Arial" charset="0"/>
              </a:rPr>
              <a:t>“Since the starting of operations in this area in 1901, some 35 different companies and individuals have drilled a total of about 180 wells in the area.  Of this number 52 had been completed before commercial production was found by the Snowden-McSweeney Company in July of 1921”.</a:t>
            </a:r>
          </a:p>
        </p:txBody>
      </p:sp>
      <p:sp>
        <p:nvSpPr>
          <p:cNvPr id="143364" name="Rectangle 4"/>
          <p:cNvSpPr>
            <a:spLocks noChangeArrowheads="1"/>
          </p:cNvSpPr>
          <p:nvPr/>
        </p:nvSpPr>
        <p:spPr bwMode="auto">
          <a:xfrm>
            <a:off x="838200" y="2057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000" b="1">
                <a:solidFill>
                  <a:srgbClr val="FFFF00"/>
                </a:solidFill>
              </a:rPr>
              <a:t>By W.F. Bowman</a:t>
            </a:r>
            <a:br>
              <a:rPr lang="en-US" sz="2000" b="1">
                <a:solidFill>
                  <a:srgbClr val="FFFF00"/>
                </a:solidFill>
              </a:rPr>
            </a:br>
            <a:r>
              <a:rPr lang="en-US" sz="2000" b="1">
                <a:solidFill>
                  <a:srgbClr val="FFFF00"/>
                </a:solidFill>
              </a:rPr>
              <a:t>September 8, 1927</a:t>
            </a:r>
            <a:br>
              <a:rPr lang="en-US" sz="2000" b="1">
                <a:solidFill>
                  <a:srgbClr val="FFFF00"/>
                </a:solidFill>
              </a:rPr>
            </a:br>
            <a:r>
              <a:rPr lang="en-US" sz="2000" b="1">
                <a:solidFill>
                  <a:srgbClr val="FFFF00"/>
                </a:solidFill>
              </a:rPr>
              <a:t>Published by The Oil Weekly</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25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4538"/>
            <a:ext cx="9144000" cy="611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0"/>
            <a:ext cx="8153400" cy="673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endParaRPr lang="en-US"/>
          </a:p>
        </p:txBody>
      </p:sp>
      <p:sp>
        <p:nvSpPr>
          <p:cNvPr id="154627" name="Rectangle 3"/>
          <p:cNvSpPr>
            <a:spLocks noGrp="1" noChangeArrowheads="1"/>
          </p:cNvSpPr>
          <p:nvPr>
            <p:ph type="body" idx="1"/>
          </p:nvPr>
        </p:nvSpPr>
        <p:spPr/>
        <p:txBody>
          <a:bodyPr/>
          <a:lstStyle/>
          <a:p>
            <a:pPr eaLnBrk="1" hangingPunct="1"/>
            <a:endParaRPr lang="en-US"/>
          </a:p>
        </p:txBody>
      </p:sp>
      <p:pic>
        <p:nvPicPr>
          <p:cNvPr id="154628" name="Picture 4" descr="z4G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pr000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2863"/>
            <a:ext cx="7010400" cy="69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pr000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68300"/>
            <a:ext cx="6858000"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l="8333" r="12222"/>
          <a:stretch>
            <a:fillRect/>
          </a:stretch>
        </p:blipFill>
        <p:spPr bwMode="auto">
          <a:xfrm>
            <a:off x="0" y="0"/>
            <a:ext cx="9144000" cy="697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4372</TotalTime>
  <Words>7212</Words>
  <Application>Microsoft Office PowerPoint</Application>
  <PresentationFormat>On-screen Show (4:3)</PresentationFormat>
  <Paragraphs>430</Paragraphs>
  <Slides>185</Slides>
  <Notes>121</Notes>
  <HiddenSlides>0</HiddenSlides>
  <MMClips>3</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185</vt:i4>
      </vt:variant>
    </vt:vector>
  </HeadingPairs>
  <TitlesOfParts>
    <vt:vector size="192" baseType="lpstr">
      <vt:lpstr>Arial</vt:lpstr>
      <vt:lpstr>Arial Unicode MS</vt:lpstr>
      <vt:lpstr>Times New Roman</vt:lpstr>
      <vt:lpstr>Verdana Ref</vt:lpstr>
      <vt:lpstr>Default Design</vt:lpstr>
      <vt:lpstr>Slide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Pine Valley 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PIERCE JUNCTION SALT DOME, HARRIS COUNTY, TEXAS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Exploration Technologies,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Jones</dc:creator>
  <cp:lastModifiedBy>Jennifer Ober</cp:lastModifiedBy>
  <cp:revision>160</cp:revision>
  <dcterms:created xsi:type="dcterms:W3CDTF">2003-11-14T21:34:52Z</dcterms:created>
  <dcterms:modified xsi:type="dcterms:W3CDTF">2019-09-07T15:47:59Z</dcterms:modified>
</cp:coreProperties>
</file>