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70" r:id="rId2"/>
    <p:sldId id="271" r:id="rId3"/>
    <p:sldId id="273" r:id="rId4"/>
    <p:sldId id="274" r:id="rId5"/>
    <p:sldId id="320" r:id="rId6"/>
    <p:sldId id="260" r:id="rId7"/>
    <p:sldId id="311" r:id="rId8"/>
    <p:sldId id="267" r:id="rId9"/>
    <p:sldId id="303" r:id="rId10"/>
    <p:sldId id="268" r:id="rId11"/>
    <p:sldId id="269" r:id="rId12"/>
    <p:sldId id="275" r:id="rId13"/>
    <p:sldId id="276" r:id="rId14"/>
    <p:sldId id="277" r:id="rId15"/>
    <p:sldId id="278" r:id="rId16"/>
    <p:sldId id="279" r:id="rId17"/>
    <p:sldId id="280" r:id="rId18"/>
    <p:sldId id="281" r:id="rId19"/>
    <p:sldId id="282" r:id="rId20"/>
    <p:sldId id="264" r:id="rId21"/>
    <p:sldId id="265" r:id="rId22"/>
    <p:sldId id="266" r:id="rId23"/>
    <p:sldId id="272" r:id="rId24"/>
    <p:sldId id="308" r:id="rId25"/>
    <p:sldId id="309" r:id="rId26"/>
    <p:sldId id="310" r:id="rId27"/>
    <p:sldId id="307" r:id="rId28"/>
    <p:sldId id="259" r:id="rId29"/>
    <p:sldId id="288" r:id="rId30"/>
    <p:sldId id="324" r:id="rId31"/>
    <p:sldId id="289" r:id="rId32"/>
    <p:sldId id="290" r:id="rId33"/>
    <p:sldId id="261" r:id="rId34"/>
    <p:sldId id="286" r:id="rId35"/>
    <p:sldId id="287" r:id="rId36"/>
    <p:sldId id="291" r:id="rId37"/>
    <p:sldId id="298" r:id="rId38"/>
    <p:sldId id="258" r:id="rId39"/>
    <p:sldId id="302" r:id="rId40"/>
    <p:sldId id="292" r:id="rId41"/>
    <p:sldId id="295" r:id="rId42"/>
    <p:sldId id="293" r:id="rId43"/>
    <p:sldId id="316" r:id="rId44"/>
    <p:sldId id="314" r:id="rId45"/>
    <p:sldId id="296" r:id="rId46"/>
    <p:sldId id="321" r:id="rId47"/>
    <p:sldId id="323" r:id="rId48"/>
    <p:sldId id="322" r:id="rId49"/>
    <p:sldId id="297" r:id="rId50"/>
    <p:sldId id="301" r:id="rId51"/>
    <p:sldId id="312" r:id="rId52"/>
    <p:sldId id="304" r:id="rId53"/>
    <p:sldId id="305" r:id="rId54"/>
    <p:sldId id="319" r:id="rId55"/>
    <p:sldId id="306" r:id="rId56"/>
    <p:sldId id="318" r:id="rId57"/>
    <p:sldId id="317" r:id="rId58"/>
    <p:sldId id="299" r:id="rId59"/>
    <p:sldId id="283" r:id="rId60"/>
    <p:sldId id="300" r:id="rId61"/>
    <p:sldId id="284" r:id="rId62"/>
    <p:sldId id="285" r:id="rId63"/>
    <p:sldId id="262" r:id="rId64"/>
    <p:sldId id="263" r:id="rId65"/>
  </p:sldIdLst>
  <p:sldSz cx="9144000" cy="6858000" type="screen4x3"/>
  <p:notesSz cx="7077075" cy="9051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p:scale>
          <a:sx n="90" d="100"/>
          <a:sy n="90" d="100"/>
        </p:scale>
        <p:origin x="1234" y="77"/>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4440"/>
    </p:cViewPr>
  </p:sorterViewPr>
  <p:notesViewPr>
    <p:cSldViewPr>
      <p:cViewPr varScale="1">
        <p:scale>
          <a:sx n="69" d="100"/>
          <a:sy n="69" d="100"/>
        </p:scale>
        <p:origin x="3034" y="8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40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54025"/>
          </a:xfrm>
          <a:prstGeom prst="rect">
            <a:avLst/>
          </a:prstGeom>
        </p:spPr>
        <p:txBody>
          <a:bodyPr vert="horz" lIns="91440" tIns="45720" rIns="91440" bIns="45720" rtlCol="0"/>
          <a:lstStyle>
            <a:lvl1pPr algn="r">
              <a:defRPr sz="1200"/>
            </a:lvl1pPr>
          </a:lstStyle>
          <a:p>
            <a:fld id="{84054FD7-8565-4E5A-8677-5F78106FCC7C}" type="datetimeFigureOut">
              <a:rPr lang="en-US" smtClean="0"/>
              <a:t>4/21/2015</a:t>
            </a:fld>
            <a:endParaRPr lang="en-US"/>
          </a:p>
        </p:txBody>
      </p:sp>
      <p:sp>
        <p:nvSpPr>
          <p:cNvPr id="4" name="Slide Image Placeholder 3"/>
          <p:cNvSpPr>
            <a:spLocks noGrp="1" noRot="1" noChangeAspect="1"/>
          </p:cNvSpPr>
          <p:nvPr>
            <p:ph type="sldImg" idx="2"/>
          </p:nvPr>
        </p:nvSpPr>
        <p:spPr>
          <a:xfrm>
            <a:off x="1501775" y="1131888"/>
            <a:ext cx="4073525" cy="3054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356100"/>
            <a:ext cx="5661025" cy="35639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97900"/>
            <a:ext cx="3067050" cy="4540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597900"/>
            <a:ext cx="3067050" cy="454025"/>
          </a:xfrm>
          <a:prstGeom prst="rect">
            <a:avLst/>
          </a:prstGeom>
        </p:spPr>
        <p:txBody>
          <a:bodyPr vert="horz" lIns="91440" tIns="45720" rIns="91440" bIns="45720" rtlCol="0" anchor="b"/>
          <a:lstStyle>
            <a:lvl1pPr algn="r">
              <a:defRPr sz="1200"/>
            </a:lvl1pPr>
          </a:lstStyle>
          <a:p>
            <a:fld id="{399380F6-9113-414B-B7E6-CD58E92DB0A5}" type="slidenum">
              <a:rPr lang="en-US" smtClean="0"/>
              <a:t>‹#›</a:t>
            </a:fld>
            <a:endParaRPr lang="en-US"/>
          </a:p>
        </p:txBody>
      </p:sp>
    </p:spTree>
    <p:extLst>
      <p:ext uri="{BB962C8B-B14F-4D97-AF65-F5344CB8AC3E}">
        <p14:creationId xmlns:p14="http://schemas.microsoft.com/office/powerpoint/2010/main" val="629881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57BF66C-6375-48D5-A056-CEDBF03B108E}" type="slidenum">
              <a:rPr lang="en-US" sz="1200" smtClean="0"/>
              <a:pPr eaLnBrk="1" hangingPunct="1"/>
              <a:t>1</a:t>
            </a:fld>
            <a:endParaRPr lang="en-US" sz="1200" smtClean="0"/>
          </a:p>
        </p:txBody>
      </p:sp>
      <p:sp>
        <p:nvSpPr>
          <p:cNvPr id="220163" name="Rectangle 2"/>
          <p:cNvSpPr>
            <a:spLocks noGrp="1" noRot="1" noChangeAspect="1" noChangeArrowheads="1" noTextEdit="1"/>
          </p:cNvSpPr>
          <p:nvPr>
            <p:ph type="sldImg"/>
          </p:nvPr>
        </p:nvSpPr>
        <p:spPr>
          <a:xfrm>
            <a:off x="1138238" y="681038"/>
            <a:ext cx="4538662" cy="3403600"/>
          </a:xfrm>
          <a:ln/>
        </p:spPr>
      </p:sp>
      <p:sp>
        <p:nvSpPr>
          <p:cNvPr id="220164" name="Rectangle 3"/>
          <p:cNvSpPr>
            <a:spLocks noGrp="1" noChangeArrowheads="1"/>
          </p:cNvSpPr>
          <p:nvPr>
            <p:ph type="body" idx="1"/>
          </p:nvPr>
        </p:nvSpPr>
        <p:spPr>
          <a:xfrm>
            <a:off x="898525" y="4311650"/>
            <a:ext cx="5016500" cy="4084638"/>
          </a:xfrm>
          <a:noFill/>
        </p:spPr>
        <p:txBody>
          <a:bodyPr/>
          <a:lstStyle/>
          <a:p>
            <a:pPr eaLnBrk="1" hangingPunct="1">
              <a:lnSpc>
                <a:spcPct val="90000"/>
              </a:lnSpc>
              <a:spcBef>
                <a:spcPct val="0"/>
              </a:spcBef>
            </a:pPr>
            <a:r>
              <a:rPr lang="en-US" dirty="0"/>
              <a:t>In a comprehensive program carried out in the 1970-80’s evidence was obtained that the natural seepage could be used to predict the oil vs. gas potential of an unknown area by measuring these light gas compositions.  Figure-4a shows the location of three of Gulf Oil’s soil gas data sets that were gathered within basins having different , but unimodal reservoir compositions: red-gas in the Sacramento Basin, yellow-gas-condensate from the Pincher Creek field and mixed oil &amp; gas from the Permian Basin oil fields.  The three plots along the bottom of the figure are histograms that show the compositional variation of the percent methane )relative to the C1-C4 gases), the propane/methane and the methane/ethane ratios.  Extensive data sets collected over the past 30 years has shown that surface seepage gases from world-wide basins always contain similar compositional data as their underlying, associated fields. </a:t>
            </a:r>
          </a:p>
          <a:p>
            <a:pPr eaLnBrk="1" hangingPunct="1">
              <a:lnSpc>
                <a:spcPct val="90000"/>
              </a:lnSpc>
              <a:spcBef>
                <a:spcPct val="0"/>
              </a:spcBef>
            </a:pPr>
            <a:endParaRPr lang="en-US" dirty="0"/>
          </a:p>
          <a:p>
            <a:pPr eaLnBrk="1" hangingPunct="1">
              <a:lnSpc>
                <a:spcPct val="90000"/>
              </a:lnSpc>
              <a:spcBef>
                <a:spcPct val="0"/>
              </a:spcBef>
            </a:pPr>
            <a:endParaRPr lang="en-US" dirty="0"/>
          </a:p>
          <a:p>
            <a:pPr eaLnBrk="1" hangingPunct="1">
              <a:lnSpc>
                <a:spcPct val="90000"/>
              </a:lnSpc>
              <a:spcBef>
                <a:spcPct val="0"/>
              </a:spcBef>
            </a:pPr>
            <a:r>
              <a:rPr lang="en-US" dirty="0"/>
              <a:t>The table in Figure-4 shows the actual methane, ethane, propane and butane compositions in reservoirs (Katz &amp; Williams, 1957).  Methane, ethane, propane and butanes occur in essentially all petroleum reservoirs, and most significantly, their compositions are defined principally by the source type and maturity.  These source rocks then control all reservoir and surface seepage compositions.</a:t>
            </a:r>
          </a:p>
          <a:p>
            <a:pPr eaLnBrk="1" hangingPunct="1"/>
            <a:endParaRPr lang="en-US" sz="1800" dirty="0" smtClean="0">
              <a:latin typeface="Times New Roman" charset="0"/>
            </a:endParaRPr>
          </a:p>
        </p:txBody>
      </p:sp>
    </p:spTree>
    <p:extLst>
      <p:ext uri="{BB962C8B-B14F-4D97-AF65-F5344CB8AC3E}">
        <p14:creationId xmlns:p14="http://schemas.microsoft.com/office/powerpoint/2010/main" val="3518786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250664D-8416-4877-8852-A6916BF43ED3}" type="slidenum">
              <a:rPr lang="en-US" sz="1200" smtClean="0"/>
              <a:pPr eaLnBrk="1" hangingPunct="1"/>
              <a:t>2</a:t>
            </a:fld>
            <a:endParaRPr lang="en-US" sz="1200" smtClean="0"/>
          </a:p>
        </p:txBody>
      </p:sp>
      <p:sp>
        <p:nvSpPr>
          <p:cNvPr id="221187" name="Rectangle 2"/>
          <p:cNvSpPr>
            <a:spLocks noGrp="1" noRot="1" noChangeAspect="1" noChangeArrowheads="1" noTextEdit="1"/>
          </p:cNvSpPr>
          <p:nvPr>
            <p:ph type="sldImg"/>
          </p:nvPr>
        </p:nvSpPr>
        <p:spPr>
          <a:xfrm>
            <a:off x="1138238" y="681038"/>
            <a:ext cx="4538662" cy="3403600"/>
          </a:xfrm>
          <a:ln/>
        </p:spPr>
      </p:sp>
      <p:sp>
        <p:nvSpPr>
          <p:cNvPr id="221188" name="Rectangle 3"/>
          <p:cNvSpPr>
            <a:spLocks noGrp="1" noChangeArrowheads="1"/>
          </p:cNvSpPr>
          <p:nvPr>
            <p:ph type="body" idx="1"/>
          </p:nvPr>
        </p:nvSpPr>
        <p:spPr>
          <a:xfrm>
            <a:off x="898525" y="4311650"/>
            <a:ext cx="5016500" cy="4084638"/>
          </a:xfrm>
          <a:noFill/>
        </p:spPr>
        <p:txBody>
          <a:bodyPr/>
          <a:lstStyle/>
          <a:p>
            <a:pPr eaLnBrk="1" hangingPunct="1">
              <a:spcBef>
                <a:spcPct val="0"/>
              </a:spcBef>
            </a:pPr>
            <a:r>
              <a:rPr lang="en-US" dirty="0"/>
              <a:t>As further proof of this concept we examined both mud logging and actual reservoir compositions from producing wells. The leftmost diagram, based on mud logging data, was published by Pixler  in 1969. The plot on the far right shows actual reservoir analytical data from the producing wells in three fields, the red dots are from a gas field, the yellow dots are from a gas-condensate field and the green dots are from an oil field (published by </a:t>
            </a:r>
            <a:r>
              <a:rPr lang="en-US" dirty="0" err="1"/>
              <a:t>Verbanic</a:t>
            </a:r>
            <a:r>
              <a:rPr lang="en-US" dirty="0"/>
              <a:t> et al.in 1982). </a:t>
            </a:r>
          </a:p>
          <a:p>
            <a:pPr eaLnBrk="1" hangingPunct="1">
              <a:spcBef>
                <a:spcPct val="0"/>
              </a:spcBef>
            </a:pPr>
            <a:endParaRPr lang="en-US" dirty="0"/>
          </a:p>
          <a:p>
            <a:pPr eaLnBrk="1" hangingPunct="1">
              <a:spcBef>
                <a:spcPct val="0"/>
              </a:spcBef>
            </a:pPr>
            <a:r>
              <a:rPr lang="en-US" dirty="0"/>
              <a:t>The center plot shows the average compositional values of the soil gas data from the previous slide, plotted on the Pixler mud logging diagram.  As shown, the seepage data collected in the vicinity of these three fields that produce gas, condensate and oil, fit without correction, or adjustment to their associated reservoirs.  </a:t>
            </a:r>
          </a:p>
          <a:p>
            <a:pPr eaLnBrk="1" hangingPunct="1">
              <a:lnSpc>
                <a:spcPct val="90000"/>
              </a:lnSpc>
              <a:spcBef>
                <a:spcPct val="0"/>
              </a:spcBef>
            </a:pPr>
            <a:endParaRPr lang="en-US" dirty="0"/>
          </a:p>
          <a:p>
            <a:pPr eaLnBrk="1" hangingPunct="1"/>
            <a:endParaRPr lang="en-US" sz="1800" dirty="0" smtClean="0">
              <a:latin typeface="Times New Roman" charset="0"/>
            </a:endParaRPr>
          </a:p>
        </p:txBody>
      </p:sp>
    </p:spTree>
    <p:extLst>
      <p:ext uri="{BB962C8B-B14F-4D97-AF65-F5344CB8AC3E}">
        <p14:creationId xmlns:p14="http://schemas.microsoft.com/office/powerpoint/2010/main" val="212953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Nikonov</a:t>
            </a:r>
            <a:r>
              <a:rPr lang="en-US" dirty="0" smtClean="0"/>
              <a:t> Reservoir data base of 3500 wells</a:t>
            </a:r>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3</a:t>
            </a:fld>
            <a:endParaRPr lang="en-US"/>
          </a:p>
        </p:txBody>
      </p:sp>
    </p:spTree>
    <p:extLst>
      <p:ext uri="{BB962C8B-B14F-4D97-AF65-F5344CB8AC3E}">
        <p14:creationId xmlns:p14="http://schemas.microsoft.com/office/powerpoint/2010/main" val="3023300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6CF46BDE-E7A7-4580-B152-C46F6853124E}" type="slidenum">
              <a:rPr lang="en-US" sz="1200" smtClean="0"/>
              <a:pPr eaLnBrk="1" hangingPunct="1"/>
              <a:t>4</a:t>
            </a:fld>
            <a:endParaRPr lang="en-US" sz="1200" smtClean="0"/>
          </a:p>
        </p:txBody>
      </p:sp>
      <p:sp>
        <p:nvSpPr>
          <p:cNvPr id="227331" name="Rectangle 2"/>
          <p:cNvSpPr>
            <a:spLocks noGrp="1" noRot="1" noChangeAspect="1" noChangeArrowheads="1" noTextEdit="1"/>
          </p:cNvSpPr>
          <p:nvPr>
            <p:ph type="sldImg"/>
          </p:nvPr>
        </p:nvSpPr>
        <p:spPr>
          <a:xfrm>
            <a:off x="1138238" y="681038"/>
            <a:ext cx="4538662" cy="3403600"/>
          </a:xfrm>
          <a:ln/>
        </p:spPr>
      </p:sp>
      <p:sp>
        <p:nvSpPr>
          <p:cNvPr id="227332"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In addition to the Pixler ratio plots which contain methane which can be biogenic, the C2/C3 ratios is also very useful.  There are no biogenic sources for these two gases, ethane and propane and their ratio can be used to predict the oil vs. gas ratios of their associated subsurface reservoirs.</a:t>
            </a:r>
          </a:p>
          <a:p>
            <a:pPr eaLnBrk="1" hangingPunct="1"/>
            <a:endParaRPr lang="en-US" sz="1800" smtClean="0">
              <a:latin typeface="Times New Roman" charset="0"/>
            </a:endParaRPr>
          </a:p>
          <a:p>
            <a:pPr eaLnBrk="1" hangingPunct="1"/>
            <a:r>
              <a:rPr lang="en-US" sz="1800" smtClean="0">
                <a:latin typeface="Times New Roman" charset="0"/>
              </a:rPr>
              <a:t>This slide shows the relationship of this ratio defined by 3,500 reservoirs worldwide reservoirs.  Our experience suggests that the brown curve may apply mainly to very dry gases, with most oil and gas fields falling between ratios defined by the blue to red curves.  Thus most commercial oil and gas fall between 2 and 4.</a:t>
            </a:r>
          </a:p>
        </p:txBody>
      </p:sp>
    </p:spTree>
    <p:extLst>
      <p:ext uri="{BB962C8B-B14F-4D97-AF65-F5344CB8AC3E}">
        <p14:creationId xmlns:p14="http://schemas.microsoft.com/office/powerpoint/2010/main" val="161014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showing the </a:t>
            </a:r>
            <a:r>
              <a:rPr lang="en-US" dirty="0"/>
              <a:t>oil versus gas compositional variations </a:t>
            </a:r>
            <a:r>
              <a:rPr lang="en-US" dirty="0" smtClean="0"/>
              <a:t>in the Texas Eagle Ford Shale was borrowed from </a:t>
            </a:r>
            <a:r>
              <a:rPr lang="en-US" dirty="0" err="1" smtClean="0"/>
              <a:t>LaFollette</a:t>
            </a:r>
            <a:r>
              <a:rPr lang="en-US" dirty="0" smtClean="0"/>
              <a:t> et al., 2014 SPE paper 168628</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a:t>
            </a:fld>
            <a:endParaRPr lang="en-US"/>
          </a:p>
        </p:txBody>
      </p:sp>
    </p:spTree>
    <p:extLst>
      <p:ext uri="{BB962C8B-B14F-4D97-AF65-F5344CB8AC3E}">
        <p14:creationId xmlns:p14="http://schemas.microsoft.com/office/powerpoint/2010/main" val="281046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Texas Barnett Shale showing dry gas to oil variations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6</a:t>
            </a:fld>
            <a:endParaRPr lang="en-US"/>
          </a:p>
        </p:txBody>
      </p:sp>
    </p:spTree>
    <p:extLst>
      <p:ext uri="{BB962C8B-B14F-4D97-AF65-F5344CB8AC3E}">
        <p14:creationId xmlns:p14="http://schemas.microsoft.com/office/powerpoint/2010/main" val="3504345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Marble Falls FM above Barnett Shale in Jack County, </a:t>
            </a:r>
            <a:r>
              <a:rPr lang="en-US" dirty="0" err="1" smtClean="0"/>
              <a:t>Tx</a:t>
            </a:r>
            <a:endParaRPr lang="en-US" dirty="0" smtClean="0"/>
          </a:p>
          <a:p>
            <a:r>
              <a:rPr lang="en-US" dirty="0" smtClean="0"/>
              <a:t>Showing gas wells in red and oil wells in green</a:t>
            </a:r>
          </a:p>
          <a:p>
            <a:r>
              <a:rPr lang="en-US" dirty="0" smtClean="0"/>
              <a:t>Marble Falls stratigraphic with likely source Barnett</a:t>
            </a:r>
          </a:p>
          <a:p>
            <a:r>
              <a:rPr lang="en-US" dirty="0" smtClean="0"/>
              <a:t>One can see gas versus oil changing from east to west as in the previous slide</a:t>
            </a:r>
          </a:p>
          <a:p>
            <a:r>
              <a:rPr lang="en-US" dirty="0" smtClean="0"/>
              <a:t>But note localized variability in composition</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7</a:t>
            </a:fld>
            <a:endParaRPr lang="en-US"/>
          </a:p>
        </p:txBody>
      </p:sp>
    </p:spTree>
    <p:extLst>
      <p:ext uri="{BB962C8B-B14F-4D97-AF65-F5344CB8AC3E}">
        <p14:creationId xmlns:p14="http://schemas.microsoft.com/office/powerpoint/2010/main" val="2315994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CC3DB5C-938B-44DC-927F-E82DE1960532}" type="slidenum">
              <a:rPr lang="en-US" sz="1200" smtClean="0"/>
              <a:pPr eaLnBrk="1" hangingPunct="1"/>
              <a:t>8</a:t>
            </a:fld>
            <a:endParaRPr lang="en-US" sz="1200" smtClean="0"/>
          </a:p>
        </p:txBody>
      </p:sp>
      <p:sp>
        <p:nvSpPr>
          <p:cNvPr id="210947" name="Rectangle 2"/>
          <p:cNvSpPr>
            <a:spLocks noGrp="1" noRot="1" noChangeAspect="1" noChangeArrowheads="1" noTextEdit="1"/>
          </p:cNvSpPr>
          <p:nvPr>
            <p:ph type="sldImg"/>
          </p:nvPr>
        </p:nvSpPr>
        <p:spPr>
          <a:xfrm>
            <a:off x="1138238" y="681038"/>
            <a:ext cx="4538662" cy="3403600"/>
          </a:xfrm>
          <a:ln/>
        </p:spPr>
      </p:sp>
      <p:sp>
        <p:nvSpPr>
          <p:cNvPr id="210948" name="Rectangle 3"/>
          <p:cNvSpPr>
            <a:spLocks noGrp="1" noChangeArrowheads="1"/>
          </p:cNvSpPr>
          <p:nvPr>
            <p:ph type="body" idx="1"/>
          </p:nvPr>
        </p:nvSpPr>
        <p:spPr>
          <a:xfrm>
            <a:off x="898525" y="4311650"/>
            <a:ext cx="5016500" cy="4084638"/>
          </a:xfrm>
          <a:noFill/>
        </p:spPr>
        <p:txBody>
          <a:bodyPr/>
          <a:lstStyle/>
          <a:p>
            <a:pPr eaLnBrk="1" hangingPunct="1"/>
            <a:r>
              <a:rPr lang="en-US" sz="1600" dirty="0" smtClean="0">
                <a:latin typeface="Times New Roman" charset="0"/>
              </a:rPr>
              <a:t>Lets look at some data collected on a 1 km grid, or 3300 feet over the </a:t>
            </a:r>
            <a:r>
              <a:rPr lang="en-US" sz="1600" dirty="0" err="1" smtClean="0">
                <a:latin typeface="Times New Roman" charset="0"/>
              </a:rPr>
              <a:t>Baru</a:t>
            </a:r>
            <a:r>
              <a:rPr lang="en-US" sz="1600" dirty="0" smtClean="0">
                <a:latin typeface="Times New Roman" charset="0"/>
              </a:rPr>
              <a:t> and </a:t>
            </a:r>
            <a:r>
              <a:rPr lang="en-US" sz="1600" dirty="0" err="1" smtClean="0">
                <a:latin typeface="Times New Roman" charset="0"/>
              </a:rPr>
              <a:t>Motatan</a:t>
            </a:r>
            <a:r>
              <a:rPr lang="en-US" sz="1600" dirty="0" smtClean="0">
                <a:latin typeface="Times New Roman" charset="0"/>
              </a:rPr>
              <a:t> fields and partially over the </a:t>
            </a:r>
            <a:r>
              <a:rPr lang="en-US" sz="1600" dirty="0" err="1" smtClean="0">
                <a:latin typeface="Times New Roman" charset="0"/>
              </a:rPr>
              <a:t>Meno</a:t>
            </a:r>
            <a:r>
              <a:rPr lang="en-US" sz="1600" dirty="0" smtClean="0">
                <a:latin typeface="Times New Roman" charset="0"/>
              </a:rPr>
              <a:t> Grande Field in the Maracaibo Basin in Venezuela.</a:t>
            </a:r>
          </a:p>
        </p:txBody>
      </p:sp>
    </p:spTree>
    <p:extLst>
      <p:ext uri="{BB962C8B-B14F-4D97-AF65-F5344CB8AC3E}">
        <p14:creationId xmlns:p14="http://schemas.microsoft.com/office/powerpoint/2010/main" val="359402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E869D4-0225-48FC-8DB0-1FA9326C9343}" type="slidenum">
              <a:rPr lang="en-US" altLang="en-US"/>
              <a:pPr/>
              <a:t>9</a:t>
            </a:fld>
            <a:endParaRPr lang="en-US" alt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r>
              <a:rPr lang="en-US" altLang="en-US" sz="2000"/>
              <a:t>Adjusting the C2/C3 soil gas ratios with some knowledge of the compositional changes reflected in the known fields and source rocks suggests cuts of 2.8 for red-yellow, 2.4 for yellow-green, and 1.8 for green-blue.</a:t>
            </a:r>
          </a:p>
          <a:p>
            <a:endParaRPr lang="en-US" altLang="en-US" sz="2000"/>
          </a:p>
          <a:p>
            <a:r>
              <a:rPr lang="en-US" altLang="en-US" sz="2000"/>
              <a:t>Now most of the blue dots are in the central basin directly over the heaviest oils.  The blue-greens split at the Tomoporo Arch.  Meno Grande is mainly green and suggests that this giant field can be extended updip to the east and there is an excellent anomaly located in the deepest portion surveyed.    </a:t>
            </a:r>
          </a:p>
        </p:txBody>
      </p:sp>
    </p:spTree>
    <p:extLst>
      <p:ext uri="{BB962C8B-B14F-4D97-AF65-F5344CB8AC3E}">
        <p14:creationId xmlns:p14="http://schemas.microsoft.com/office/powerpoint/2010/main" val="1391081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DB2C89E-0DEF-4455-8FC5-6304928D7817}" type="slidenum">
              <a:rPr lang="en-US" sz="1200" smtClean="0"/>
              <a:pPr eaLnBrk="1" hangingPunct="1"/>
              <a:t>10</a:t>
            </a:fld>
            <a:endParaRPr lang="en-US" sz="1200" smtClean="0"/>
          </a:p>
        </p:txBody>
      </p:sp>
      <p:sp>
        <p:nvSpPr>
          <p:cNvPr id="211971" name="Rectangle 2"/>
          <p:cNvSpPr>
            <a:spLocks noGrp="1" noRot="1" noChangeAspect="1" noChangeArrowheads="1" noTextEdit="1"/>
          </p:cNvSpPr>
          <p:nvPr>
            <p:ph type="sldImg"/>
          </p:nvPr>
        </p:nvSpPr>
        <p:spPr>
          <a:xfrm>
            <a:off x="1138238" y="681038"/>
            <a:ext cx="4538662" cy="3403600"/>
          </a:xfrm>
          <a:ln/>
        </p:spPr>
      </p:sp>
      <p:sp>
        <p:nvSpPr>
          <p:cNvPr id="211972"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First we’ll look at a cross-section over the Meno Grande field.  As you might expect, we found fairly large oily seeps directly over and updip from this giant field.  The yellow color on the right is associated with the condensate production produced below the heavy oil that is produced from the upper layers of this field.  The condensate cannot migrate through the gas-depleted oils and instead show up at the subcrop to the east where the dipping beds have allowed some of the condensate compositional sources to exit the basin.</a:t>
            </a:r>
          </a:p>
        </p:txBody>
      </p:sp>
    </p:spTree>
    <p:extLst>
      <p:ext uri="{BB962C8B-B14F-4D97-AF65-F5344CB8AC3E}">
        <p14:creationId xmlns:p14="http://schemas.microsoft.com/office/powerpoint/2010/main" val="2608144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2FCF4CD3-24C5-492B-91D9-FEB9D0F31917}" type="slidenum">
              <a:rPr lang="en-US" sz="1200" smtClean="0"/>
              <a:pPr eaLnBrk="1" hangingPunct="1"/>
              <a:t>11</a:t>
            </a:fld>
            <a:endParaRPr lang="en-US" sz="1200" smtClean="0"/>
          </a:p>
        </p:txBody>
      </p:sp>
      <p:sp>
        <p:nvSpPr>
          <p:cNvPr id="212995" name="Rectangle 2"/>
          <p:cNvSpPr>
            <a:spLocks noGrp="1" noRot="1" noChangeAspect="1" noChangeArrowheads="1" noTextEdit="1"/>
          </p:cNvSpPr>
          <p:nvPr>
            <p:ph type="sldImg"/>
          </p:nvPr>
        </p:nvSpPr>
        <p:spPr>
          <a:xfrm>
            <a:off x="1138238" y="681038"/>
            <a:ext cx="4538662" cy="3403600"/>
          </a:xfrm>
          <a:ln/>
        </p:spPr>
      </p:sp>
      <p:sp>
        <p:nvSpPr>
          <p:cNvPr id="212996"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The next two cross-sections are parallel to and south of the first and better show the main structural configuration of this basin.  The Mesoa is the main producing horizon and outcrops to the east.  As you can see the seepage does occur over the two fields, but does not outline the locations of the fields.  Seepage magnitudes also increases updip toward the subcrop and outcrop, as would be expected.  Again the condensate signature shows up at the subcrop along the eastern margin of this basin.</a:t>
            </a:r>
            <a:endParaRPr lang="en-US" sz="1600" smtClean="0">
              <a:latin typeface="Times New Roman" charset="0"/>
            </a:endParaRPr>
          </a:p>
        </p:txBody>
      </p:sp>
    </p:spTree>
    <p:extLst>
      <p:ext uri="{BB962C8B-B14F-4D97-AF65-F5344CB8AC3E}">
        <p14:creationId xmlns:p14="http://schemas.microsoft.com/office/powerpoint/2010/main" val="4138738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Nevada Great Basin regional soil gas surveys conducted by ETI</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12</a:t>
            </a:fld>
            <a:endParaRPr lang="en-US"/>
          </a:p>
        </p:txBody>
      </p:sp>
    </p:spTree>
    <p:extLst>
      <p:ext uri="{BB962C8B-B14F-4D97-AF65-F5344CB8AC3E}">
        <p14:creationId xmlns:p14="http://schemas.microsoft.com/office/powerpoint/2010/main" val="2334185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Pine Valley, two regional soil gas surveys conducted two years apart in 1986 and 1988</a:t>
            </a:r>
          </a:p>
          <a:p>
            <a:endParaRPr lang="en-US" dirty="0"/>
          </a:p>
          <a:p>
            <a:r>
              <a:rPr lang="en-US" dirty="0" smtClean="0"/>
              <a:t>In addition to the Blackburn field there are three others,</a:t>
            </a:r>
          </a:p>
          <a:p>
            <a:r>
              <a:rPr lang="en-US" dirty="0" err="1" smtClean="0"/>
              <a:t>Tomera</a:t>
            </a:r>
            <a:r>
              <a:rPr lang="en-US" dirty="0" smtClean="0"/>
              <a:t> Ranch at the top</a:t>
            </a:r>
          </a:p>
          <a:p>
            <a:r>
              <a:rPr lang="en-US" dirty="0" smtClean="0"/>
              <a:t>North Willow Creek</a:t>
            </a:r>
          </a:p>
          <a:p>
            <a:r>
              <a:rPr lang="en-US" dirty="0" smtClean="0"/>
              <a:t>And Three Bar just west of Blackburn</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13</a:t>
            </a:fld>
            <a:endParaRPr lang="en-US"/>
          </a:p>
        </p:txBody>
      </p:sp>
    </p:spTree>
    <p:extLst>
      <p:ext uri="{BB962C8B-B14F-4D97-AF65-F5344CB8AC3E}">
        <p14:creationId xmlns:p14="http://schemas.microsoft.com/office/powerpoint/2010/main" val="3469881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97FB9951-5A29-4F40-A170-57349B626648}" type="slidenum">
              <a:rPr lang="en-US" sz="1200" smtClean="0"/>
              <a:pPr eaLnBrk="1" hangingPunct="1"/>
              <a:t>14</a:t>
            </a:fld>
            <a:endParaRPr lang="en-US" sz="1200"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r>
              <a:rPr lang="en-US" smtClean="0">
                <a:latin typeface="Times New Roman" charset="0"/>
              </a:rPr>
              <a:t>This slide shows the basic statistics for these two independent soil gas data sets collected two years apart by the same geologist using map and compass. The median methane, ethane and propane concentrations are shown on this slide.  These very low median concentrations of  20 to 27 for ethane and 15 to 16 for propane mean that 50 % of the samples (approximately 500 samples) have less than 20 ppb of ethane. </a:t>
            </a:r>
          </a:p>
          <a:p>
            <a:r>
              <a:rPr lang="en-US" smtClean="0">
                <a:latin typeface="Times New Roman" charset="0"/>
              </a:rPr>
              <a:t>50% of these two independent soil gas sites have ethane and propane concentrations that are &lt; 30 ppb and &lt; 15 ppb.</a:t>
            </a:r>
          </a:p>
          <a:p>
            <a:r>
              <a:rPr lang="en-US" smtClean="0">
                <a:latin typeface="Times New Roman" charset="0"/>
              </a:rPr>
              <a:t>Note the repeatability of the methane/ethane quartiles.  The median C1/C2 ratio is 46.8 on both surveys conducted two years apart.  The upper quartile is nearly the same 103 to 112 and the lower quartile is also very close to the same value 21.6 to 20.6</a:t>
            </a:r>
          </a:p>
          <a:p>
            <a:endParaRPr lang="en-US" smtClean="0">
              <a:latin typeface="Times New Roman" charset="0"/>
            </a:endParaRPr>
          </a:p>
          <a:p>
            <a:r>
              <a:rPr lang="en-US" smtClean="0">
                <a:latin typeface="Times New Roman" charset="0"/>
              </a:rPr>
              <a:t>Soil gases have the unique ability to predict the oil versus gas potential of an unknown basin through the compositions of the light gases (Jones and Drozd, 1983). This compositional relationship of soil gas to the gases generated within the basins surveyed is its most valuable asset.  </a:t>
            </a:r>
          </a:p>
        </p:txBody>
      </p:sp>
    </p:spTree>
    <p:extLst>
      <p:ext uri="{BB962C8B-B14F-4D97-AF65-F5344CB8AC3E}">
        <p14:creationId xmlns:p14="http://schemas.microsoft.com/office/powerpoint/2010/main" val="2574333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Regional methane dot maps showing changes in magnitude (dot size) and composition (colors)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15</a:t>
            </a:fld>
            <a:endParaRPr lang="en-US"/>
          </a:p>
        </p:txBody>
      </p:sp>
    </p:spTree>
    <p:extLst>
      <p:ext uri="{BB962C8B-B14F-4D97-AF65-F5344CB8AC3E}">
        <p14:creationId xmlns:p14="http://schemas.microsoft.com/office/powerpoint/2010/main" val="2423108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Close-up expanded scale of methane dot map</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16</a:t>
            </a:fld>
            <a:endParaRPr lang="en-US"/>
          </a:p>
        </p:txBody>
      </p:sp>
    </p:spTree>
    <p:extLst>
      <p:ext uri="{BB962C8B-B14F-4D97-AF65-F5344CB8AC3E}">
        <p14:creationId xmlns:p14="http://schemas.microsoft.com/office/powerpoint/2010/main" val="2606272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Close-up expanded scale of methane dot </a:t>
            </a:r>
            <a:r>
              <a:rPr lang="en-US" dirty="0" smtClean="0"/>
              <a:t>map, different area</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17</a:t>
            </a:fld>
            <a:endParaRPr lang="en-US"/>
          </a:p>
        </p:txBody>
      </p:sp>
    </p:spTree>
    <p:extLst>
      <p:ext uri="{BB962C8B-B14F-4D97-AF65-F5344CB8AC3E}">
        <p14:creationId xmlns:p14="http://schemas.microsoft.com/office/powerpoint/2010/main" val="3102314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Close-up expanded scale of methane dot map, </a:t>
            </a:r>
            <a:r>
              <a:rPr lang="en-US" dirty="0" smtClean="0"/>
              <a:t>another different area</a:t>
            </a:r>
          </a:p>
          <a:p>
            <a:r>
              <a:rPr lang="en-US" dirty="0" smtClean="0"/>
              <a:t>Note coherence with low variation in background sites and larger variation in anomalous sites in spite of mixing two different surveys from 1986 and 1988</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18</a:t>
            </a:fld>
            <a:endParaRPr lang="en-US"/>
          </a:p>
        </p:txBody>
      </p:sp>
    </p:spTree>
    <p:extLst>
      <p:ext uri="{BB962C8B-B14F-4D97-AF65-F5344CB8AC3E}">
        <p14:creationId xmlns:p14="http://schemas.microsoft.com/office/powerpoint/2010/main" val="1067317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Methane dot map on left and propane dot map on right</a:t>
            </a:r>
          </a:p>
          <a:p>
            <a:r>
              <a:rPr lang="en-US" dirty="0" smtClean="0"/>
              <a:t>Methane focuses on volcanic source areas controlling source kitchens</a:t>
            </a:r>
          </a:p>
          <a:p>
            <a:r>
              <a:rPr lang="en-US" dirty="0" smtClean="0"/>
              <a:t>Propane focuses better on oily sites</a:t>
            </a:r>
          </a:p>
          <a:p>
            <a:r>
              <a:rPr lang="en-US" dirty="0" smtClean="0"/>
              <a:t>Note Blackwell Oil field and Blackwell oil trend</a:t>
            </a:r>
          </a:p>
          <a:p>
            <a:r>
              <a:rPr lang="en-US" dirty="0" smtClean="0"/>
              <a:t>Note volcanic hot spot at top with oil fields on both flanks</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19</a:t>
            </a:fld>
            <a:endParaRPr lang="en-US"/>
          </a:p>
        </p:txBody>
      </p:sp>
    </p:spTree>
    <p:extLst>
      <p:ext uri="{BB962C8B-B14F-4D97-AF65-F5344CB8AC3E}">
        <p14:creationId xmlns:p14="http://schemas.microsoft.com/office/powerpoint/2010/main" val="2475084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3A463F4D-A7C5-4591-90D7-C84FDC27B5B5}" type="slidenum">
              <a:rPr lang="en-US" sz="1200" smtClean="0"/>
              <a:pPr eaLnBrk="1" hangingPunct="1"/>
              <a:t>20</a:t>
            </a:fld>
            <a:endParaRPr lang="en-US" sz="1200" smtClean="0"/>
          </a:p>
        </p:txBody>
      </p:sp>
      <p:sp>
        <p:nvSpPr>
          <p:cNvPr id="214019" name="Rectangle 2"/>
          <p:cNvSpPr>
            <a:spLocks noGrp="1" noRot="1" noChangeAspect="1" noChangeArrowheads="1" noTextEdit="1"/>
          </p:cNvSpPr>
          <p:nvPr>
            <p:ph type="sldImg"/>
          </p:nvPr>
        </p:nvSpPr>
        <p:spPr>
          <a:xfrm>
            <a:off x="1138238" y="681038"/>
            <a:ext cx="4538662" cy="3403600"/>
          </a:xfrm>
          <a:ln/>
        </p:spPr>
      </p:sp>
      <p:sp>
        <p:nvSpPr>
          <p:cNvPr id="214020"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Now let us examine a regional data set collected on 5000 foot centers within a Nevada Valley.  Sample are collected on section corners and centers.  This slide provides a methane dot map with the dot sizes proportional to the methane magnitudes and the color chosen from the Pixler ratio plots of the soil gas data.  </a:t>
            </a:r>
          </a:p>
          <a:p>
            <a:pPr eaLnBrk="1" hangingPunct="1"/>
            <a:r>
              <a:rPr lang="en-US" sz="1800" smtClean="0">
                <a:latin typeface="Times New Roman" charset="0"/>
              </a:rPr>
              <a:t>Note that the methane seepage is concentrated along the basin margins, but exists all over the basin. There is no known commercial production in this valley, and perhaps never will be.  Clearly the source rocks are expulsing hydrocarbons to the surface, defining fairways where reservoirs are likely to form.  The soil gas data shows the maturity of the subsurface source rocks in the basin.</a:t>
            </a:r>
            <a:endParaRPr lang="en-US" sz="1600" smtClean="0">
              <a:latin typeface="Times New Roman" charset="0"/>
            </a:endParaRPr>
          </a:p>
        </p:txBody>
      </p:sp>
    </p:spTree>
    <p:extLst>
      <p:ext uri="{BB962C8B-B14F-4D97-AF65-F5344CB8AC3E}">
        <p14:creationId xmlns:p14="http://schemas.microsoft.com/office/powerpoint/2010/main" val="3129415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EFB15F6E-41A9-4422-B2E0-D341ED6AD03B}" type="slidenum">
              <a:rPr lang="en-US" sz="1200" smtClean="0"/>
              <a:pPr eaLnBrk="1" hangingPunct="1"/>
              <a:t>21</a:t>
            </a:fld>
            <a:endParaRPr lang="en-US" sz="1200" smtClean="0"/>
          </a:p>
        </p:txBody>
      </p:sp>
      <p:sp>
        <p:nvSpPr>
          <p:cNvPr id="215043" name="Rectangle 2"/>
          <p:cNvSpPr>
            <a:spLocks noGrp="1" noRot="1" noChangeAspect="1" noChangeArrowheads="1" noTextEdit="1"/>
          </p:cNvSpPr>
          <p:nvPr>
            <p:ph type="sldImg"/>
          </p:nvPr>
        </p:nvSpPr>
        <p:spPr>
          <a:xfrm>
            <a:off x="1138238" y="681038"/>
            <a:ext cx="4538662" cy="3403600"/>
          </a:xfrm>
          <a:ln/>
        </p:spPr>
      </p:sp>
      <p:sp>
        <p:nvSpPr>
          <p:cNvPr id="215044"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As shown by this cross-section, the Chainman Shale shown by the pink layer dips to the west, where the subsurface sources would tend to be more mature.  </a:t>
            </a:r>
          </a:p>
          <a:p>
            <a:pPr eaLnBrk="1" hangingPunct="1"/>
            <a:r>
              <a:rPr lang="en-US" sz="1800" smtClean="0">
                <a:latin typeface="Times New Roman" charset="0"/>
              </a:rPr>
              <a:t>Thus a gassier signature would be expected on the left where the source rocks are more deeply buried  and therefore more mature and an oilier signature on the right where the source rocks are less deeply buried and therefore less mature.</a:t>
            </a:r>
          </a:p>
          <a:p>
            <a:pPr eaLnBrk="1" hangingPunct="1"/>
            <a:endParaRPr lang="en-US" sz="1800" smtClean="0">
              <a:latin typeface="Times New Roman" charset="0"/>
            </a:endParaRPr>
          </a:p>
          <a:p>
            <a:pPr eaLnBrk="1" hangingPunct="1"/>
            <a:r>
              <a:rPr lang="en-US" sz="1800" smtClean="0">
                <a:latin typeface="Times New Roman" charset="0"/>
              </a:rPr>
              <a:t>Also note that the lowest ratios (blue dots) occur at the most updip location where the migrated oils have lost their lighter ends, methane and ethane have evaporated relative to propane and butane, indicating the possibility for dead-oil reservoirs.</a:t>
            </a:r>
          </a:p>
        </p:txBody>
      </p:sp>
    </p:spTree>
    <p:extLst>
      <p:ext uri="{BB962C8B-B14F-4D97-AF65-F5344CB8AC3E}">
        <p14:creationId xmlns:p14="http://schemas.microsoft.com/office/powerpoint/2010/main" val="3946880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BAB87E1-5A22-442E-9A16-735FAA493DA8}" type="slidenum">
              <a:rPr lang="en-US" sz="1200" smtClean="0"/>
              <a:pPr eaLnBrk="1" hangingPunct="1"/>
              <a:t>22</a:t>
            </a:fld>
            <a:endParaRPr lang="en-US" sz="1200" smtClean="0"/>
          </a:p>
        </p:txBody>
      </p:sp>
      <p:sp>
        <p:nvSpPr>
          <p:cNvPr id="216067" name="Rectangle 2"/>
          <p:cNvSpPr>
            <a:spLocks noGrp="1" noRot="1" noChangeAspect="1" noChangeArrowheads="1" noTextEdit="1"/>
          </p:cNvSpPr>
          <p:nvPr>
            <p:ph type="sldImg"/>
          </p:nvPr>
        </p:nvSpPr>
        <p:spPr>
          <a:xfrm>
            <a:off x="1138238" y="681038"/>
            <a:ext cx="4538662" cy="3403600"/>
          </a:xfrm>
          <a:ln/>
        </p:spPr>
      </p:sp>
      <p:sp>
        <p:nvSpPr>
          <p:cNvPr id="216068"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The Pixler ratios are plotted on this slide with the methane dot map.  The Pixler ratio data has been divided into west and east sides to show the compositional differences across the basin.  Remember that the color code for the methane/ethane ratio was chosen empirically to fit typical reservoirs.  For example &lt;5 is blue, 5 – 10 is green, 10 – 20 is yellow and &gt;20 is colored red.  Obviously the changes in compositional show by the soil gas data is not random, but is very stable.  Only the source rocks in the basin can provide such a regional change over an entire basin. </a:t>
            </a:r>
          </a:p>
          <a:p>
            <a:pPr eaLnBrk="1" hangingPunct="1"/>
            <a:r>
              <a:rPr lang="en-US" sz="1800" smtClean="0">
                <a:latin typeface="Times New Roman" charset="0"/>
              </a:rPr>
              <a:t>Clearly the difference in composition must be controlled by the subsurface source maturity.</a:t>
            </a:r>
          </a:p>
        </p:txBody>
      </p:sp>
    </p:spTree>
    <p:extLst>
      <p:ext uri="{BB962C8B-B14F-4D97-AF65-F5344CB8AC3E}">
        <p14:creationId xmlns:p14="http://schemas.microsoft.com/office/powerpoint/2010/main" val="2846297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7CD3BBA-DE2B-48D5-B23F-DE8048A48B02}" type="slidenum">
              <a:rPr lang="en-US" sz="1200" smtClean="0"/>
              <a:pPr eaLnBrk="1" hangingPunct="1"/>
              <a:t>23</a:t>
            </a:fld>
            <a:endParaRPr lang="en-US" sz="1200" smtClean="0"/>
          </a:p>
        </p:txBody>
      </p:sp>
      <p:sp>
        <p:nvSpPr>
          <p:cNvPr id="226307" name="Rectangle 2"/>
          <p:cNvSpPr>
            <a:spLocks noGrp="1" noRot="1" noChangeAspect="1" noChangeArrowheads="1" noTextEdit="1"/>
          </p:cNvSpPr>
          <p:nvPr>
            <p:ph type="sldImg"/>
          </p:nvPr>
        </p:nvSpPr>
        <p:spPr>
          <a:xfrm>
            <a:off x="1138238" y="681038"/>
            <a:ext cx="4538662" cy="3403600"/>
          </a:xfrm>
          <a:ln/>
        </p:spPr>
      </p:sp>
      <p:sp>
        <p:nvSpPr>
          <p:cNvPr id="226308" name="Rectangle 3"/>
          <p:cNvSpPr>
            <a:spLocks noGrp="1" noChangeArrowheads="1"/>
          </p:cNvSpPr>
          <p:nvPr>
            <p:ph type="body" idx="1"/>
          </p:nvPr>
        </p:nvSpPr>
        <p:spPr>
          <a:xfrm>
            <a:off x="898525" y="4311650"/>
            <a:ext cx="5016500" cy="4084638"/>
          </a:xfrm>
          <a:noFill/>
        </p:spPr>
        <p:txBody>
          <a:bodyPr/>
          <a:lstStyle/>
          <a:p>
            <a:pPr eaLnBrk="1" hangingPunct="1"/>
            <a:r>
              <a:rPr lang="en-US" sz="1800" smtClean="0">
                <a:latin typeface="Times New Roman" charset="0"/>
              </a:rPr>
              <a:t>The Currant well drilled in Railroad Valley Nevada produced a 14 gravity oil from 7000 feet.  This well was drilled within the blue-green area on this slide.  The yellow-red compositions are typical of a Grant Canyon-type deposit.</a:t>
            </a:r>
          </a:p>
          <a:p>
            <a:pPr eaLnBrk="1" hangingPunct="1"/>
            <a:r>
              <a:rPr lang="en-US" sz="1800" smtClean="0">
                <a:latin typeface="Times New Roman" charset="0"/>
              </a:rPr>
              <a:t>Actual empirical soil gas data collected over all the other commercial fields in Nevada indicated that the yellow-red compositional range were typical for soil gas data observed over the commercial oil fields.</a:t>
            </a:r>
          </a:p>
          <a:p>
            <a:pPr eaLnBrk="1" hangingPunct="1"/>
            <a:r>
              <a:rPr lang="en-US" sz="1800" smtClean="0">
                <a:latin typeface="Times New Roman" charset="0"/>
              </a:rPr>
              <a:t>However, the most important point made by this slide is the fact that the color compositions are selected by actual reservoirs and then used to generate  the scatter plot and the dot map.  As shown, these spatial and compositional relationships are certainly not random, and at 1000 foot centers, this data begins to work at the prospect level.</a:t>
            </a:r>
          </a:p>
          <a:p>
            <a:pPr eaLnBrk="1" hangingPunct="1"/>
            <a:endParaRPr lang="en-US" smtClean="0">
              <a:latin typeface="Times New Roman" charset="0"/>
            </a:endParaRPr>
          </a:p>
        </p:txBody>
      </p:sp>
    </p:spTree>
    <p:extLst>
      <p:ext uri="{BB962C8B-B14F-4D97-AF65-F5344CB8AC3E}">
        <p14:creationId xmlns:p14="http://schemas.microsoft.com/office/powerpoint/2010/main" val="3663805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45AF3E-2ABD-4548-8F14-57E802489660}" type="slidenum">
              <a:rPr lang="en-US" altLang="en-US"/>
              <a:pPr/>
              <a:t>24</a:t>
            </a:fld>
            <a:endParaRPr lang="en-US" altLang="en-US"/>
          </a:p>
        </p:txBody>
      </p:sp>
      <p:sp>
        <p:nvSpPr>
          <p:cNvPr id="151554" name="Rectangle 2"/>
          <p:cNvSpPr>
            <a:spLocks noGrp="1" noRot="1" noChangeAspect="1" noChangeArrowheads="1" noTextEdit="1"/>
          </p:cNvSpPr>
          <p:nvPr>
            <p:ph type="sldImg"/>
          </p:nvPr>
        </p:nvSpPr>
        <p:spPr bwMode="auto">
          <a:xfrm>
            <a:off x="1203325" y="685800"/>
            <a:ext cx="4572000" cy="3429000"/>
          </a:xfrm>
          <a:prstGeom prst="rect">
            <a:avLst/>
          </a:prstGeom>
          <a:solidFill>
            <a:srgbClr val="FFFFFF"/>
          </a:solidFill>
          <a:ln>
            <a:solidFill>
              <a:srgbClr val="000000"/>
            </a:solidFill>
            <a:miter lim="800000"/>
            <a:headEnd/>
            <a:tailEnd/>
          </a:ln>
        </p:spPr>
      </p:sp>
      <p:sp>
        <p:nvSpPr>
          <p:cNvPr id="151555" name="Rectangle 3"/>
          <p:cNvSpPr>
            <a:spLocks noGrp="1" noChangeArrowheads="1"/>
          </p:cNvSpPr>
          <p:nvPr>
            <p:ph type="body" idx="1"/>
          </p:nvPr>
        </p:nvSpPr>
        <p:spPr bwMode="auto">
          <a:xfrm>
            <a:off x="930275" y="4343400"/>
            <a:ext cx="5119688" cy="4114800"/>
          </a:xfrm>
          <a:prstGeom prst="rect">
            <a:avLst/>
          </a:prstGeom>
          <a:solidFill>
            <a:srgbClr val="FFFFFF"/>
          </a:solidFill>
          <a:ln>
            <a:solidFill>
              <a:srgbClr val="000000"/>
            </a:solidFill>
            <a:miter lim="800000"/>
            <a:headEnd/>
            <a:tailEnd/>
          </a:ln>
        </p:spPr>
        <p:txBody>
          <a:bodyPr/>
          <a:lstStyle/>
          <a:p>
            <a:r>
              <a:rPr lang="en-US" altLang="en-US" sz="1600">
                <a:cs typeface="Times New Roman" panose="02020603050405020304" pitchFamily="18" charset="0"/>
              </a:rPr>
              <a:t>A four-foot deep soil gas survey, consisting of 812 samples collected on a surveyed grid with 100 feet between samples, was conducted from October through December 1999.   The survey was also designed to determine if there were any associated methane homologs (ethane, propane, or butanes) from a deep thermogenic source.</a:t>
            </a:r>
            <a:r>
              <a:rPr lang="en-US" altLang="en-US" sz="1600"/>
              <a:t> </a:t>
            </a:r>
          </a:p>
          <a:p>
            <a:endParaRPr lang="en-US" altLang="en-US"/>
          </a:p>
        </p:txBody>
      </p:sp>
    </p:spTree>
    <p:extLst>
      <p:ext uri="{BB962C8B-B14F-4D97-AF65-F5344CB8AC3E}">
        <p14:creationId xmlns:p14="http://schemas.microsoft.com/office/powerpoint/2010/main" val="664945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9E61C1-75EC-419A-A11E-A82D066617B7}" type="slidenum">
              <a:rPr lang="en-US" altLang="en-US"/>
              <a:pPr/>
              <a:t>25</a:t>
            </a:fld>
            <a:endParaRPr lang="en-US" altLang="en-US"/>
          </a:p>
        </p:txBody>
      </p:sp>
      <p:sp>
        <p:nvSpPr>
          <p:cNvPr id="153602" name="Rectangle 2"/>
          <p:cNvSpPr>
            <a:spLocks noGrp="1" noRot="1" noChangeAspect="1" noChangeArrowheads="1" noTextEdit="1"/>
          </p:cNvSpPr>
          <p:nvPr>
            <p:ph type="sldImg"/>
          </p:nvPr>
        </p:nvSpPr>
        <p:spPr bwMode="auto">
          <a:xfrm>
            <a:off x="1203325" y="685800"/>
            <a:ext cx="4572000" cy="3429000"/>
          </a:xfrm>
          <a:prstGeom prst="rect">
            <a:avLst/>
          </a:prstGeom>
          <a:solidFill>
            <a:srgbClr val="FFFFFF"/>
          </a:solidFill>
          <a:ln>
            <a:solidFill>
              <a:srgbClr val="000000"/>
            </a:solidFill>
            <a:miter lim="800000"/>
            <a:headEnd/>
            <a:tailEnd/>
          </a:ln>
        </p:spPr>
      </p:sp>
      <p:sp>
        <p:nvSpPr>
          <p:cNvPr id="153603" name="Rectangle 3"/>
          <p:cNvSpPr>
            <a:spLocks noGrp="1" noChangeArrowheads="1"/>
          </p:cNvSpPr>
          <p:nvPr>
            <p:ph type="body" idx="1"/>
          </p:nvPr>
        </p:nvSpPr>
        <p:spPr bwMode="auto">
          <a:xfrm>
            <a:off x="930275" y="4343400"/>
            <a:ext cx="5119688" cy="4114800"/>
          </a:xfrm>
          <a:prstGeom prst="rect">
            <a:avLst/>
          </a:prstGeom>
          <a:solidFill>
            <a:srgbClr val="FFFFFF"/>
          </a:solidFill>
          <a:ln>
            <a:solidFill>
              <a:srgbClr val="000000"/>
            </a:solidFill>
            <a:miter lim="800000"/>
            <a:headEnd/>
            <a:tailEnd/>
          </a:ln>
        </p:spPr>
        <p:txBody>
          <a:bodyPr/>
          <a:lstStyle/>
          <a:p>
            <a:pPr algn="just"/>
            <a:r>
              <a:rPr lang="en-US" altLang="en-US">
                <a:latin typeface="Arial" panose="020B0604020202020204" pitchFamily="34" charset="0"/>
                <a:cs typeface="Arial" panose="020B0604020202020204" pitchFamily="34" charset="0"/>
              </a:rPr>
              <a:t>Because methane had previously been detected at fairly large concentrations in the groundwater, it was suggested that these 41 monitor wells be drilled on a grid spacing determined from the soil gas data and used to collect two different and independent types of samples.  A free gas sample was collected using a bubble pail and a dissolved gas sample was collected directly from the aquifer in a 125 ml bottle.  Both samples were collected under water by water displacement, providing very high quality samples with no ambient air or other possible contaminants.  Each well was pumped at a fairly low flow rate (approximately ½ gallon per minute) for an extended period of time, designed to provide numerous samples from successive well volumes.  These free gas and dissolved gases samples were then averaged for each well and plotted on contour maps so that any methane gas anomalies in the 50-foot gravel aquifer could be mapped and studied.  Average methane concentrations ranged from 0.005 mg/l to 48.3 mg/l (Plate 11).  The highest concentration of methane (99.7%) was observed in MMW 226.  This sample also contained the 48.3 mg/l dissolved gas concentration.</a:t>
            </a:r>
            <a:endParaRPr lang="en-US" altLang="en-US">
              <a:cs typeface="Times New Roman" panose="02020603050405020304" pitchFamily="18" charset="0"/>
            </a:endParaRPr>
          </a:p>
          <a:p>
            <a:endParaRPr lang="en-US" altLang="en-US"/>
          </a:p>
        </p:txBody>
      </p:sp>
    </p:spTree>
    <p:extLst>
      <p:ext uri="{BB962C8B-B14F-4D97-AF65-F5344CB8AC3E}">
        <p14:creationId xmlns:p14="http://schemas.microsoft.com/office/powerpoint/2010/main" val="6833864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B7F60F-2ED8-436F-869F-AC75C891F660}" type="slidenum">
              <a:rPr lang="en-US" altLang="en-US"/>
              <a:pPr/>
              <a:t>26</a:t>
            </a:fld>
            <a:endParaRPr lang="en-US" altLang="en-US"/>
          </a:p>
        </p:txBody>
      </p:sp>
      <p:sp>
        <p:nvSpPr>
          <p:cNvPr id="149506" name="Rectangle 2"/>
          <p:cNvSpPr>
            <a:spLocks noGrp="1" noRot="1" noChangeAspect="1" noChangeArrowheads="1" noTextEdit="1"/>
          </p:cNvSpPr>
          <p:nvPr>
            <p:ph type="sldImg"/>
          </p:nvPr>
        </p:nvSpPr>
        <p:spPr bwMode="auto">
          <a:xfrm>
            <a:off x="1203325" y="685800"/>
            <a:ext cx="4572000" cy="3429000"/>
          </a:xfrm>
          <a:prstGeom prst="rect">
            <a:avLst/>
          </a:prstGeom>
          <a:solidFill>
            <a:srgbClr val="FFFFFF"/>
          </a:solidFill>
          <a:ln>
            <a:solidFill>
              <a:srgbClr val="000000"/>
            </a:solidFill>
            <a:miter lim="800000"/>
            <a:headEnd/>
            <a:tailEnd/>
          </a:ln>
        </p:spPr>
      </p:sp>
      <p:sp>
        <p:nvSpPr>
          <p:cNvPr id="149507" name="Rectangle 3"/>
          <p:cNvSpPr>
            <a:spLocks noGrp="1" noChangeArrowheads="1"/>
          </p:cNvSpPr>
          <p:nvPr>
            <p:ph type="body" idx="1"/>
          </p:nvPr>
        </p:nvSpPr>
        <p:spPr bwMode="auto">
          <a:xfrm>
            <a:off x="930275" y="4343400"/>
            <a:ext cx="5119688" cy="4114800"/>
          </a:xfrm>
          <a:prstGeom prst="rect">
            <a:avLst/>
          </a:prstGeom>
          <a:solidFill>
            <a:srgbClr val="FFFFFF"/>
          </a:solidFill>
          <a:ln>
            <a:solidFill>
              <a:srgbClr val="000000"/>
            </a:solidFill>
            <a:miter lim="800000"/>
            <a:headEnd/>
            <a:tailEnd/>
          </a:ln>
        </p:spPr>
        <p:txBody>
          <a:bodyPr/>
          <a:lstStyle/>
          <a:p>
            <a:r>
              <a:rPr lang="en-US" altLang="en-US">
                <a:latin typeface="Arial" panose="020B0604020202020204" pitchFamily="34" charset="0"/>
                <a:cs typeface="Arial" panose="020B0604020202020204" pitchFamily="34" charset="0"/>
              </a:rPr>
              <a:t>Analytical results of methane concentrations in the free gas samples from the 41 monitor wells are illustrated on Plate 11.  The highest concentration of methane (99.7%) was observed in MMW 226.  In general, the highest free gas methane concentrations are present in areas of anomalous methane soil gas and anomalous methane concentrations in groundwater</a:t>
            </a:r>
            <a:r>
              <a:rPr lang="en-US" altLang="en-US"/>
              <a:t> </a:t>
            </a:r>
          </a:p>
          <a:p>
            <a:r>
              <a:rPr lang="en-US" altLang="en-US">
                <a:latin typeface="Arial" panose="020B0604020202020204" pitchFamily="34" charset="0"/>
                <a:cs typeface="Arial" panose="020B0604020202020204" pitchFamily="34" charset="0"/>
              </a:rPr>
              <a:t>The strong spatial correlation between the soil gas anomalies and the groundwater anomalies implies that the dominant migration of gas is vertical.  There is very little migration of gas laterally within the aquifer</a:t>
            </a:r>
            <a:r>
              <a:rPr lang="en-US" altLang="en-US"/>
              <a:t> </a:t>
            </a:r>
          </a:p>
          <a:p>
            <a:r>
              <a:rPr lang="en-US" altLang="en-US">
                <a:latin typeface="Arial" panose="020B0604020202020204" pitchFamily="34" charset="0"/>
                <a:cs typeface="Arial" panose="020B0604020202020204" pitchFamily="34" charset="0"/>
              </a:rPr>
              <a:t>The free gases liberated from the monitor wells provide an independent data set for comparison with the soil gases and with the dissolved gases in the groundwater.  When accompanied by significant levels of methane homologs (ethane, propane, and butanes), it is concluded that these gases have a thermal origin.  The source of this thermal methane gas has to be derived from Pliocene and possibly deeper gas sands, as previously discussed (3.4 Shallow Natural Gas).</a:t>
            </a:r>
            <a:r>
              <a:rPr lang="en-US" altLang="en-US"/>
              <a:t> </a:t>
            </a:r>
          </a:p>
        </p:txBody>
      </p:sp>
    </p:spTree>
    <p:extLst>
      <p:ext uri="{BB962C8B-B14F-4D97-AF65-F5344CB8AC3E}">
        <p14:creationId xmlns:p14="http://schemas.microsoft.com/office/powerpoint/2010/main" val="1979896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DFE02C-00AD-49D7-8387-9A8F044ED9FE}" type="slidenum">
              <a:rPr lang="en-US" altLang="en-US"/>
              <a:pPr/>
              <a:t>27</a:t>
            </a:fld>
            <a:endParaRPr lang="en-US" alt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r>
              <a:rPr lang="en-US" altLang="en-US" sz="1800"/>
              <a:t>This slide shows a soil gas survey conducted on 100 foot centers directly over two seismic wipe-out zones.  The red areas have concentrations as large as 75 to 98 % methane at four feet.  These two soil gas anomalies,coupled with the seismic data, have defined drillable gas prospects.  These anomalies also demonstrate the inherent variability in magnitude of soil gas data.  In order to properly correlate with geophysical features (as above) the soil gas data has to be collected on a spacing that is comparable with the seismic or geological feature.  Even 1000 foot centers would be too wide to map these two seismic features which actually define the sources of the soil gas anomalies.</a:t>
            </a:r>
          </a:p>
        </p:txBody>
      </p:sp>
    </p:spTree>
    <p:extLst>
      <p:ext uri="{BB962C8B-B14F-4D97-AF65-F5344CB8AC3E}">
        <p14:creationId xmlns:p14="http://schemas.microsoft.com/office/powerpoint/2010/main" val="2169852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Kimmeridge</a:t>
            </a:r>
            <a:r>
              <a:rPr lang="en-US" dirty="0" smtClean="0"/>
              <a:t> Energy Cartoon  suggesting 50% of gas escaping to surface</a:t>
            </a:r>
          </a:p>
          <a:p>
            <a:r>
              <a:rPr lang="en-US" dirty="0" smtClean="0"/>
              <a:t>See next slide</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28</a:t>
            </a:fld>
            <a:endParaRPr lang="en-US"/>
          </a:p>
        </p:txBody>
      </p:sp>
    </p:spTree>
    <p:extLst>
      <p:ext uri="{BB962C8B-B14F-4D97-AF65-F5344CB8AC3E}">
        <p14:creationId xmlns:p14="http://schemas.microsoft.com/office/powerpoint/2010/main" val="511630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Insight: Global exploration for shale “sweet spots” (David Bamford, New Age Exploration, Finding Petroleum)</a:t>
            </a:r>
            <a:endParaRPr lang="en-US" dirty="0"/>
          </a:p>
          <a:p>
            <a:r>
              <a:rPr lang="en-US" dirty="0"/>
              <a:t>Most geoscientists will be aware that the key idea behind shale gas and shale oil exploration is that not all the hydrocarbons generated by a source rock are expelled from that source rock and find their way into conventional traps or to the earth’s surface. However, understanding how much hydrocarbon a source rock might generate and then what proportion has migrated away compared with what proportion has stayed in, or very close to, the source rock itself demands significant insights in petroleum geochemistry – a much neglected science in seismic-dominated oil &amp; gas companies.  </a:t>
            </a:r>
            <a:r>
              <a:rPr lang="en-US" dirty="0" err="1"/>
              <a:t>Kimmeridge</a:t>
            </a:r>
            <a:r>
              <a:rPr lang="en-US" dirty="0"/>
              <a:t> Energy has researched this topic extensively, taking a ‘mass balance’ approach. Their conclusions are summarized in the sketch below:  Using their global dataset of petroleum system mass balance calculations, they estimate that typically around 50% of hydrocarbons generated remain within the source rock.  Bamford suggests that petroleum geochemistry can be used as an aid in locating “sweet spots”, particularly within new plays.  </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29</a:t>
            </a:fld>
            <a:endParaRPr lang="en-US"/>
          </a:p>
        </p:txBody>
      </p:sp>
    </p:spTree>
    <p:extLst>
      <p:ext uri="{BB962C8B-B14F-4D97-AF65-F5344CB8AC3E}">
        <p14:creationId xmlns:p14="http://schemas.microsoft.com/office/powerpoint/2010/main" val="4104527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Kimmeridge</a:t>
            </a:r>
            <a:r>
              <a:rPr lang="en-US" dirty="0" smtClean="0"/>
              <a:t> Energy Cartoon  suggesting 50% of gas escaping to surface</a:t>
            </a:r>
          </a:p>
          <a:p>
            <a:r>
              <a:rPr lang="en-US" dirty="0" smtClean="0"/>
              <a:t>See next slide</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30</a:t>
            </a:fld>
            <a:endParaRPr lang="en-US"/>
          </a:p>
        </p:txBody>
      </p:sp>
    </p:spTree>
    <p:extLst>
      <p:ext uri="{BB962C8B-B14F-4D97-AF65-F5344CB8AC3E}">
        <p14:creationId xmlns:p14="http://schemas.microsoft.com/office/powerpoint/2010/main" val="3389658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Drilling the </a:t>
            </a:r>
            <a:r>
              <a:rPr lang="en-US" b="1" dirty="0" err="1"/>
              <a:t>unconventionals</a:t>
            </a:r>
            <a:r>
              <a:rPr lang="en-US" b="1" dirty="0"/>
              <a:t>: Shale focus shifts to increasing IP rates, Jim Redden World Oil, March 2014)</a:t>
            </a:r>
            <a:endParaRPr lang="en-US" dirty="0"/>
          </a:p>
          <a:p>
            <a:r>
              <a:rPr lang="en-US" dirty="0"/>
              <a:t>“I can drill one well here, and a quarter-of-a-mile away, it looks like I’m in another state (Martin Craighead, Baker-</a:t>
            </a:r>
            <a:r>
              <a:rPr lang="en-US" dirty="0" err="1"/>
              <a:t>Hughs</a:t>
            </a:r>
            <a:r>
              <a:rPr lang="en-US" dirty="0"/>
              <a:t> CEO)</a:t>
            </a:r>
          </a:p>
          <a:p>
            <a:r>
              <a:rPr lang="en-US" dirty="0"/>
              <a:t>Even the primary developers contend that the heterogeneity and complexity of many shale plays do not lean themselves to wholesale factory-style drilling</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31</a:t>
            </a:fld>
            <a:endParaRPr lang="en-US"/>
          </a:p>
        </p:txBody>
      </p:sp>
    </p:spTree>
    <p:extLst>
      <p:ext uri="{BB962C8B-B14F-4D97-AF65-F5344CB8AC3E}">
        <p14:creationId xmlns:p14="http://schemas.microsoft.com/office/powerpoint/2010/main" val="590506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Advances made in shale-specific geology and geophysics Don Francis World Oil March 2014</a:t>
            </a:r>
            <a:endParaRPr lang="en-US" dirty="0"/>
          </a:p>
          <a:p>
            <a:r>
              <a:rPr lang="en-US" dirty="0"/>
              <a:t>Reservoir Variability:</a:t>
            </a:r>
          </a:p>
          <a:p>
            <a:r>
              <a:rPr lang="en-US" dirty="0"/>
              <a:t>There is a perception that shale reservoirs are blankets and that location doesn’t matter and that the presence of natural fractures is a negative factor for productivity (Herb Martin, Devon VP)</a:t>
            </a:r>
          </a:p>
          <a:p>
            <a:r>
              <a:rPr lang="en-US" dirty="0"/>
              <a:t>What has been learned is that shale’s are anisotropic and contain heterogeneities across a variety of scales</a:t>
            </a:r>
          </a:p>
          <a:p>
            <a:r>
              <a:rPr lang="en-US" dirty="0"/>
              <a:t>Shale reservoirs can contain multiple sweet spots mixed with non-productive rock, thus cumulative production can vary widely in a field, depending on well placement</a:t>
            </a:r>
          </a:p>
          <a:p>
            <a:r>
              <a:rPr lang="en-US" dirty="0"/>
              <a:t>Thus it’s a geoscience project to determine how the geology concentrates the hydrocarbons into economic quantities (Dave Rainey BHP Billiton, President)</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32</a:t>
            </a:fld>
            <a:endParaRPr lang="en-US"/>
          </a:p>
        </p:txBody>
      </p:sp>
    </p:spTree>
    <p:extLst>
      <p:ext uri="{BB962C8B-B14F-4D97-AF65-F5344CB8AC3E}">
        <p14:creationId xmlns:p14="http://schemas.microsoft.com/office/powerpoint/2010/main" val="2350562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Natural fractures in the Barnett Shale and their importance for hydraulic fracture treatments</a:t>
            </a:r>
            <a:endParaRPr lang="en-US" dirty="0"/>
          </a:p>
          <a:p>
            <a:r>
              <a:rPr lang="en-US" b="1" dirty="0"/>
              <a:t>Gale, Reed and Holder, April 2007 AAPG Bull., vol. 91, pp603-622</a:t>
            </a:r>
            <a:endParaRPr lang="en-US" dirty="0"/>
          </a:p>
          <a:p>
            <a:r>
              <a:rPr lang="en-US" dirty="0"/>
              <a:t>Natural opening-mode fractures reactivate during stimulation and enhance efficiency by widening the treatment zone</a:t>
            </a:r>
          </a:p>
          <a:p>
            <a:r>
              <a:rPr lang="en-US" dirty="0"/>
              <a:t>All natural fractures, including small sealed fractures and large potentially open fractures, must therefore be taken into account when predicting hydraulic fracture behavior</a:t>
            </a:r>
          </a:p>
          <a:p>
            <a:r>
              <a:rPr lang="en-US" dirty="0"/>
              <a:t>Natural, regionally developed, opening-mode fractures in the Barnett Shale can reactivate during hydraulic fracture treatments, providing a larger rock volume in contact with the wellbore than would be the case with a single hydraulic fracture</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33</a:t>
            </a:fld>
            <a:endParaRPr lang="en-US"/>
          </a:p>
        </p:txBody>
      </p:sp>
    </p:spTree>
    <p:extLst>
      <p:ext uri="{BB962C8B-B14F-4D97-AF65-F5344CB8AC3E}">
        <p14:creationId xmlns:p14="http://schemas.microsoft.com/office/powerpoint/2010/main" val="2035237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With Marcellus, It’s all about the fractures (Louise Durham, Explorer Magazine October 2011, pp 24-30)</a:t>
            </a:r>
            <a:endParaRPr lang="en-US" dirty="0"/>
          </a:p>
          <a:p>
            <a:r>
              <a:rPr lang="en-US" dirty="0"/>
              <a:t>In the Marcellus, the most productive wells in terms of initial production are in the northeast part of the fairway in Susquehanna, Bradford and Tioga Counties where natural fractures developed due to high methane pressure creating a plume (gas halo) that can extend 3000 to 4000 feet above the shale</a:t>
            </a:r>
          </a:p>
          <a:p>
            <a:r>
              <a:rPr lang="en-US" dirty="0"/>
              <a:t>The shale play is all about how you connect into the two sets of vertical fractures.  The east-northeast J1 fractures, which are confined within the shale are more dense and closely spaced, while the northwest J2 fractures, which cross-cut the J1 fractures are less well-developed and extend upward into formations lying above the shale (Terry </a:t>
            </a:r>
            <a:r>
              <a:rPr lang="en-US" dirty="0" err="1"/>
              <a:t>Eengelder</a:t>
            </a:r>
            <a:r>
              <a:rPr lang="en-US" dirty="0"/>
              <a:t>, Penn. State university Professor)</a:t>
            </a:r>
          </a:p>
          <a:p>
            <a:r>
              <a:rPr lang="en-US" dirty="0"/>
              <a:t>The most productive wells in the area are found where the largest and most well-developed gas plumes are, as indicated by natural fractures of the rock seen in outcrop</a:t>
            </a:r>
          </a:p>
          <a:p>
            <a:r>
              <a:rPr lang="en-US" dirty="0"/>
              <a:t>As maturation continues, more and more gas evolves, and the volume during the latter phase is sufficient to charge the gas shale and the rocks immediately above – and it will cause fractured rocks right above the gas shale</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34</a:t>
            </a:fld>
            <a:endParaRPr lang="en-US"/>
          </a:p>
        </p:txBody>
      </p:sp>
    </p:spTree>
    <p:extLst>
      <p:ext uri="{BB962C8B-B14F-4D97-AF65-F5344CB8AC3E}">
        <p14:creationId xmlns:p14="http://schemas.microsoft.com/office/powerpoint/2010/main" val="149808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Looking Deeper into Fracturing’s impacts  (David Brown, Explorer Magazine March 2013, pp 26-28)</a:t>
            </a:r>
            <a:endParaRPr lang="en-US" dirty="0"/>
          </a:p>
          <a:p>
            <a:r>
              <a:rPr lang="en-US" dirty="0"/>
              <a:t>Recent work by Mark </a:t>
            </a:r>
            <a:r>
              <a:rPr lang="en-US" dirty="0" err="1"/>
              <a:t>Zoback</a:t>
            </a:r>
            <a:r>
              <a:rPr lang="en-US" dirty="0"/>
              <a:t> et al., at Stanford found that slow slip along </a:t>
            </a:r>
            <a:r>
              <a:rPr lang="en-US" dirty="0" err="1"/>
              <a:t>misoriented</a:t>
            </a:r>
            <a:r>
              <a:rPr lang="en-US" dirty="0"/>
              <a:t> or misaligned faults can contribute to high production rates in very low permeability reservoirs.  That response does not show up in </a:t>
            </a:r>
            <a:r>
              <a:rPr lang="en-US" dirty="0" err="1"/>
              <a:t>microseismic</a:t>
            </a:r>
            <a:r>
              <a:rPr lang="en-US" dirty="0"/>
              <a:t> monitoring.  </a:t>
            </a:r>
            <a:r>
              <a:rPr lang="en-US" dirty="0" err="1"/>
              <a:t>Zoback</a:t>
            </a:r>
            <a:r>
              <a:rPr lang="en-US" dirty="0"/>
              <a:t> stated “I don’t think shale gas could be produced in these reservoirs if this wasn’t happening”.  According to </a:t>
            </a:r>
            <a:r>
              <a:rPr lang="en-US" dirty="0" err="1"/>
              <a:t>Zoback</a:t>
            </a:r>
            <a:r>
              <a:rPr lang="en-US" dirty="0"/>
              <a:t>, the presence of existing faults and the orientation of those faults can contribute to high production rates.  In addition to induced fractures, other faults in the reservoir can, and do become active.  High pore pressure from hydraulic stimulation can induce slip along </a:t>
            </a:r>
            <a:r>
              <a:rPr lang="en-US" dirty="0" err="1"/>
              <a:t>misoriented</a:t>
            </a:r>
            <a:r>
              <a:rPr lang="en-US" dirty="0"/>
              <a:t> old and dead faults.  Fault slippage explained why </a:t>
            </a:r>
            <a:r>
              <a:rPr lang="en-US" dirty="0" err="1"/>
              <a:t>microseismic</a:t>
            </a:r>
            <a:r>
              <a:rPr lang="en-US" dirty="0"/>
              <a:t> has not been a good predictor of production rates.  </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35</a:t>
            </a:fld>
            <a:endParaRPr lang="en-US"/>
          </a:p>
        </p:txBody>
      </p:sp>
    </p:spTree>
    <p:extLst>
      <p:ext uri="{BB962C8B-B14F-4D97-AF65-F5344CB8AC3E}">
        <p14:creationId xmlns:p14="http://schemas.microsoft.com/office/powerpoint/2010/main" val="1379254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Best practices lead to successful shale fracturing George King, Apache, World Oil, March 2014)</a:t>
            </a:r>
            <a:endParaRPr lang="en-US" dirty="0"/>
          </a:p>
          <a:p>
            <a:r>
              <a:rPr lang="en-US" dirty="0"/>
              <a:t>The most economic shale wells have several things in common: the wells are in the best part of the shale, well construction yields multiple fractures with very large amounts of undamaged contact area with the reservoir and both natural fractures, and the fractures remain open through the life of the well</a:t>
            </a:r>
          </a:p>
          <a:p>
            <a:r>
              <a:rPr lang="en-US" dirty="0"/>
              <a:t>Natural fractures, even those closed and filled with calcite are orders of magnitude higher permeability than the shale matrix</a:t>
            </a:r>
          </a:p>
          <a:p>
            <a:r>
              <a:rPr lang="en-US" dirty="0"/>
              <a:t>Naturally fractured formations tend to allow closer fractures, especially in complex fracturing</a:t>
            </a:r>
          </a:p>
          <a:p>
            <a:r>
              <a:rPr lang="en-US" dirty="0"/>
              <a:t>Complex fracturing involves preferential opening of the natural fracture system wherever the natural fracture density and formation stresses will allow</a:t>
            </a:r>
          </a:p>
          <a:p>
            <a:r>
              <a:rPr lang="en-US" dirty="0"/>
              <a:t>Prediction of complex fracture propagation by fracture models does not appear to agree with field data, thus complex fracturing design does not currently appear to be model friendly</a:t>
            </a:r>
          </a:p>
          <a:p>
            <a:r>
              <a:rPr lang="en-US" dirty="0"/>
              <a:t>Some fields are not affected, however, occurrence of regional fractures or natural fracture sets is one reason for a larger than expected drainage area</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36</a:t>
            </a:fld>
            <a:endParaRPr lang="en-US"/>
          </a:p>
        </p:txBody>
      </p:sp>
    </p:spTree>
    <p:extLst>
      <p:ext uri="{BB962C8B-B14F-4D97-AF65-F5344CB8AC3E}">
        <p14:creationId xmlns:p14="http://schemas.microsoft.com/office/powerpoint/2010/main" val="3067211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Insight: Global exploration for shale “sweet spots” (David Bamford, New Age Exploration, Finding Petroleum)</a:t>
            </a:r>
            <a:endParaRPr lang="en-US" dirty="0"/>
          </a:p>
          <a:p>
            <a:r>
              <a:rPr lang="en-US" dirty="0"/>
              <a:t>Most geoscientists will be aware that the key idea behind shale gas and shale oil exploration is that not all the hydrocarbons generated by a source rock are expelled from that source rock and find their way into conventional traps or to the earth’s surface. However, understanding how much hydrocarbon a source rock might generate and then what proportion has migrated away compared with what proportion has stayed in, or very close to, the source rock itself demands significant insights in petroleum geochemistry – a much neglected science in seismic-dominated oil &amp; gas companies.  </a:t>
            </a:r>
            <a:r>
              <a:rPr lang="en-US" dirty="0" err="1"/>
              <a:t>Kimmeridge</a:t>
            </a:r>
            <a:r>
              <a:rPr lang="en-US" dirty="0"/>
              <a:t> Energy has researched this topic extensively, taking a ‘mass balance’ approach. Their conclusions are summarized in the sketch below:  Using their global dataset of petroleum system mass balance calculations, they estimate that typically around 50% of hydrocarbons generated remain within the source rock.  Bamford suggests that petroleum geochemistry can be used as an aid in locating “sweet spots”, particularly within new plays.  </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37</a:t>
            </a:fld>
            <a:endParaRPr lang="en-US"/>
          </a:p>
        </p:txBody>
      </p:sp>
    </p:spTree>
    <p:extLst>
      <p:ext uri="{BB962C8B-B14F-4D97-AF65-F5344CB8AC3E}">
        <p14:creationId xmlns:p14="http://schemas.microsoft.com/office/powerpoint/2010/main" val="2468141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Texas Eagle Ford Shale producing gas, condensate and oil wells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38</a:t>
            </a:fld>
            <a:endParaRPr lang="en-US"/>
          </a:p>
        </p:txBody>
      </p:sp>
    </p:spTree>
    <p:extLst>
      <p:ext uri="{BB962C8B-B14F-4D97-AF65-F5344CB8AC3E}">
        <p14:creationId xmlns:p14="http://schemas.microsoft.com/office/powerpoint/2010/main" val="2766560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zoom in on Texas Eagle Ford to Dimmit County</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39</a:t>
            </a:fld>
            <a:endParaRPr lang="en-US"/>
          </a:p>
        </p:txBody>
      </p:sp>
    </p:spTree>
    <p:extLst>
      <p:ext uri="{BB962C8B-B14F-4D97-AF65-F5344CB8AC3E}">
        <p14:creationId xmlns:p14="http://schemas.microsoft.com/office/powerpoint/2010/main" val="23565050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soil gas survey marked by brown box in Dimmit County, </a:t>
            </a:r>
            <a:r>
              <a:rPr lang="en-US" dirty="0" err="1" smtClean="0"/>
              <a:t>tx</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40</a:t>
            </a:fld>
            <a:endParaRPr lang="en-US"/>
          </a:p>
        </p:txBody>
      </p:sp>
    </p:spTree>
    <p:extLst>
      <p:ext uri="{BB962C8B-B14F-4D97-AF65-F5344CB8AC3E}">
        <p14:creationId xmlns:p14="http://schemas.microsoft.com/office/powerpoint/2010/main" val="19210987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Zoom in some more to Soil gas survey area</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41</a:t>
            </a:fld>
            <a:endParaRPr lang="en-US"/>
          </a:p>
        </p:txBody>
      </p:sp>
    </p:spTree>
    <p:extLst>
      <p:ext uri="{BB962C8B-B14F-4D97-AF65-F5344CB8AC3E}">
        <p14:creationId xmlns:p14="http://schemas.microsoft.com/office/powerpoint/2010/main" val="12105308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Ethane magnitude contour map in </a:t>
            </a:r>
            <a:r>
              <a:rPr lang="en-US" dirty="0" err="1" smtClean="0"/>
              <a:t>Dimmet</a:t>
            </a:r>
            <a:r>
              <a:rPr lang="en-US" dirty="0" smtClean="0"/>
              <a:t> County</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42</a:t>
            </a:fld>
            <a:endParaRPr lang="en-US"/>
          </a:p>
        </p:txBody>
      </p:sp>
    </p:spTree>
    <p:extLst>
      <p:ext uri="{BB962C8B-B14F-4D97-AF65-F5344CB8AC3E}">
        <p14:creationId xmlns:p14="http://schemas.microsoft.com/office/powerpoint/2010/main" val="2413946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Ethane dot map with magnitudes (dot size) and </a:t>
            </a:r>
            <a:r>
              <a:rPr lang="en-US" dirty="0" err="1" smtClean="0"/>
              <a:t>mwthane</a:t>
            </a:r>
            <a:r>
              <a:rPr lang="en-US" dirty="0" smtClean="0"/>
              <a:t>/ethane color compositions, red gas, yellow for oilier samples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43</a:t>
            </a:fld>
            <a:endParaRPr lang="en-US"/>
          </a:p>
        </p:txBody>
      </p:sp>
    </p:spTree>
    <p:extLst>
      <p:ext uri="{BB962C8B-B14F-4D97-AF65-F5344CB8AC3E}">
        <p14:creationId xmlns:p14="http://schemas.microsoft.com/office/powerpoint/2010/main" val="36425681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Ethane dot map using ethane/propane ratios for compositions</a:t>
            </a:r>
          </a:p>
          <a:p>
            <a:r>
              <a:rPr lang="en-US" dirty="0" smtClean="0"/>
              <a:t>Yellow-green oilier samples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44</a:t>
            </a:fld>
            <a:endParaRPr lang="en-US"/>
          </a:p>
        </p:txBody>
      </p:sp>
    </p:spTree>
    <p:extLst>
      <p:ext uri="{BB962C8B-B14F-4D97-AF65-F5344CB8AC3E}">
        <p14:creationId xmlns:p14="http://schemas.microsoft.com/office/powerpoint/2010/main" val="1945228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Soil gas data from previous slide fits fairly well to Eagle Ford gas well compositions</a:t>
            </a:r>
          </a:p>
          <a:p>
            <a:r>
              <a:rPr lang="en-US" dirty="0" smtClean="0"/>
              <a:t>Unfortunately density of production wells and limited extent of soil gas survey makes</a:t>
            </a:r>
          </a:p>
          <a:p>
            <a:r>
              <a:rPr lang="en-US" dirty="0" smtClean="0"/>
              <a:t>It impossible to compare</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45</a:t>
            </a:fld>
            <a:endParaRPr lang="en-US"/>
          </a:p>
        </p:txBody>
      </p:sp>
    </p:spTree>
    <p:extLst>
      <p:ext uri="{BB962C8B-B14F-4D97-AF65-F5344CB8AC3E}">
        <p14:creationId xmlns:p14="http://schemas.microsoft.com/office/powerpoint/2010/main" val="3339480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LaFollette</a:t>
            </a:r>
            <a:r>
              <a:rPr lang="en-US" dirty="0" smtClean="0"/>
              <a:t> et al., 2014 plotted all Eagle Ford Shale wells and divided them into </a:t>
            </a:r>
          </a:p>
          <a:p>
            <a:r>
              <a:rPr lang="en-US" dirty="0" smtClean="0"/>
              <a:t>&lt; 5000 </a:t>
            </a:r>
            <a:r>
              <a:rPr lang="en-US" dirty="0" err="1" smtClean="0"/>
              <a:t>scf</a:t>
            </a:r>
            <a:r>
              <a:rPr lang="en-US" dirty="0" smtClean="0"/>
              <a:t>/</a:t>
            </a:r>
            <a:r>
              <a:rPr lang="en-US" dirty="0" err="1" smtClean="0"/>
              <a:t>bbl</a:t>
            </a:r>
            <a:r>
              <a:rPr lang="en-US" dirty="0" smtClean="0"/>
              <a:t> red and &gt;5000 </a:t>
            </a:r>
            <a:r>
              <a:rPr lang="en-US" dirty="0" err="1" smtClean="0"/>
              <a:t>scf</a:t>
            </a:r>
            <a:r>
              <a:rPr lang="en-US" dirty="0" smtClean="0"/>
              <a:t>/</a:t>
            </a:r>
            <a:r>
              <a:rPr lang="en-US" dirty="0" err="1" smtClean="0"/>
              <a:t>bbl</a:t>
            </a:r>
            <a:r>
              <a:rPr lang="en-US" dirty="0" smtClean="0"/>
              <a:t> green</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47</a:t>
            </a:fld>
            <a:endParaRPr lang="en-US"/>
          </a:p>
        </p:txBody>
      </p:sp>
    </p:spTree>
    <p:extLst>
      <p:ext uri="{BB962C8B-B14F-4D97-AF65-F5344CB8AC3E}">
        <p14:creationId xmlns:p14="http://schemas.microsoft.com/office/powerpoint/2010/main" val="1209009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previous slide showed all wells plotted by </a:t>
            </a:r>
            <a:r>
              <a:rPr lang="en-US" dirty="0" err="1" smtClean="0"/>
              <a:t>LaFollette</a:t>
            </a:r>
            <a:r>
              <a:rPr lang="en-US" dirty="0" smtClean="0"/>
              <a:t> </a:t>
            </a:r>
            <a:r>
              <a:rPr lang="en-US" dirty="0"/>
              <a:t>et al., 2014 </a:t>
            </a:r>
            <a:endParaRPr lang="en-US" dirty="0" smtClean="0"/>
          </a:p>
          <a:p>
            <a:r>
              <a:rPr lang="en-US" dirty="0" smtClean="0"/>
              <a:t>Now lets look at the upper 10% of producers</a:t>
            </a:r>
          </a:p>
          <a:p>
            <a:r>
              <a:rPr lang="en-US" dirty="0" smtClean="0"/>
              <a:t>Again &lt; </a:t>
            </a:r>
            <a:r>
              <a:rPr lang="en-US" dirty="0"/>
              <a:t>5000 </a:t>
            </a:r>
            <a:r>
              <a:rPr lang="en-US" dirty="0" err="1"/>
              <a:t>scf</a:t>
            </a:r>
            <a:r>
              <a:rPr lang="en-US" dirty="0"/>
              <a:t>/</a:t>
            </a:r>
            <a:r>
              <a:rPr lang="en-US" dirty="0" err="1"/>
              <a:t>bbl</a:t>
            </a:r>
            <a:r>
              <a:rPr lang="en-US" dirty="0"/>
              <a:t> red and &gt;5000 </a:t>
            </a:r>
            <a:r>
              <a:rPr lang="en-US" dirty="0" err="1"/>
              <a:t>scf</a:t>
            </a:r>
            <a:r>
              <a:rPr lang="en-US" dirty="0"/>
              <a:t>/</a:t>
            </a:r>
            <a:r>
              <a:rPr lang="en-US" dirty="0" err="1"/>
              <a:t>bbl</a:t>
            </a:r>
            <a:r>
              <a:rPr lang="en-US" dirty="0"/>
              <a:t> </a:t>
            </a:r>
            <a:r>
              <a:rPr lang="en-US" dirty="0" smtClean="0"/>
              <a:t>green</a:t>
            </a:r>
          </a:p>
          <a:p>
            <a:r>
              <a:rPr lang="en-US" dirty="0" smtClean="0"/>
              <a:t>So most of the larger volume producers have &lt;5000 </a:t>
            </a:r>
            <a:r>
              <a:rPr lang="en-US" dirty="0" err="1" smtClean="0"/>
              <a:t>scf</a:t>
            </a:r>
            <a:r>
              <a:rPr lang="en-US" dirty="0" smtClean="0"/>
              <a:t>/</a:t>
            </a:r>
            <a:r>
              <a:rPr lang="en-US" dirty="0" err="1" smtClean="0"/>
              <a:t>bbl</a:t>
            </a:r>
            <a:endParaRPr lang="en-US" dirty="0" smtClean="0"/>
          </a:p>
          <a:p>
            <a:endParaRPr lang="en-US" dirty="0"/>
          </a:p>
          <a:p>
            <a:r>
              <a:rPr lang="en-US" dirty="0" smtClean="0"/>
              <a:t>They are not the highest pressure wells and they are scattered along a fairly narrow trend, however, there are many less economic wells between these better wells. Suggesting localized variations in organic source and/or perhaps natural fractures?</a:t>
            </a:r>
          </a:p>
          <a:p>
            <a:endParaRPr lang="en-US" dirty="0"/>
          </a:p>
          <a:p>
            <a:r>
              <a:rPr lang="en-US" dirty="0" smtClean="0"/>
              <a:t>Could there be a better way to define the best wells besides the drill rig</a:t>
            </a:r>
            <a:endParaRPr lang="en-US" dirty="0"/>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48</a:t>
            </a:fld>
            <a:endParaRPr lang="en-US"/>
          </a:p>
        </p:txBody>
      </p:sp>
    </p:spTree>
    <p:extLst>
      <p:ext uri="{BB962C8B-B14F-4D97-AF65-F5344CB8AC3E}">
        <p14:creationId xmlns:p14="http://schemas.microsoft.com/office/powerpoint/2010/main" val="28891939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Haynesville Shale on Texas- Louisiana Border showing core “sweet spots” and </a:t>
            </a:r>
          </a:p>
          <a:p>
            <a:r>
              <a:rPr lang="en-US" dirty="0" smtClean="0"/>
              <a:t>Non-core more marginal wells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49</a:t>
            </a:fld>
            <a:endParaRPr lang="en-US"/>
          </a:p>
        </p:txBody>
      </p:sp>
    </p:spTree>
    <p:extLst>
      <p:ext uri="{BB962C8B-B14F-4D97-AF65-F5344CB8AC3E}">
        <p14:creationId xmlns:p14="http://schemas.microsoft.com/office/powerpoint/2010/main" val="35977419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Optimized Shale Resource Development: Proper Placement of Well and Hydraulic Fracture Stages</a:t>
            </a:r>
            <a:endParaRPr lang="en-US" dirty="0"/>
          </a:p>
          <a:p>
            <a:r>
              <a:rPr lang="en-US" b="1" dirty="0"/>
              <a:t>(Kennedy, Gupta, </a:t>
            </a:r>
            <a:r>
              <a:rPr lang="en-US" b="1" dirty="0" err="1"/>
              <a:t>Kotov</a:t>
            </a:r>
            <a:r>
              <a:rPr lang="en-US" b="1" dirty="0"/>
              <a:t>, Burton, Knecht and Ahmed, Baker Hughes SPE 162534)</a:t>
            </a:r>
            <a:endParaRPr lang="en-US" dirty="0"/>
          </a:p>
          <a:p>
            <a:r>
              <a:rPr lang="en-US" dirty="0"/>
              <a:t>Performance reveals not all wells producing commercially </a:t>
            </a:r>
          </a:p>
          <a:p>
            <a:r>
              <a:rPr lang="en-US" dirty="0"/>
              <a:t>only 40% of frack stages make significant contribution to production</a:t>
            </a:r>
          </a:p>
          <a:p>
            <a:r>
              <a:rPr lang="en-US" dirty="0"/>
              <a:t>	must target “sweet spots”</a:t>
            </a:r>
          </a:p>
          <a:p>
            <a:r>
              <a:rPr lang="en-US" dirty="0"/>
              <a:t>Geometric placement based on current concepts of fixed well/fracture spacing not appropriate</a:t>
            </a:r>
          </a:p>
          <a:p>
            <a:r>
              <a:rPr lang="en-US" dirty="0"/>
              <a:t>Placement in “sweet spots” appears to be significant for best producing wells</a:t>
            </a:r>
          </a:p>
          <a:p>
            <a:r>
              <a:rPr lang="en-US" dirty="0"/>
              <a:t>Exploration phase should include basin/area screening to identify core areas (sweet spots).  </a:t>
            </a:r>
          </a:p>
          <a:p>
            <a:r>
              <a:rPr lang="en-US" dirty="0"/>
              <a:t>Definition of sweet spots should include mapping of natural fractures </a:t>
            </a:r>
          </a:p>
          <a:p>
            <a:r>
              <a:rPr lang="en-US" dirty="0"/>
              <a:t>A naturally fractured reservoir can be drained more efficiently if a complex fracture network can be created by the hydraulic fracture stimulation</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50</a:t>
            </a:fld>
            <a:endParaRPr lang="en-US"/>
          </a:p>
        </p:txBody>
      </p:sp>
    </p:spTree>
    <p:extLst>
      <p:ext uri="{BB962C8B-B14F-4D97-AF65-F5344CB8AC3E}">
        <p14:creationId xmlns:p14="http://schemas.microsoft.com/office/powerpoint/2010/main" val="8750988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Applying Technology To Enhance Unconventional Shale Production (Jeff Foster, </a:t>
            </a:r>
            <a:r>
              <a:rPr lang="en-US" b="1" dirty="0" err="1"/>
              <a:t>Microseismic</a:t>
            </a:r>
            <a:r>
              <a:rPr lang="en-US" b="1" dirty="0"/>
              <a:t> CEO/President) World Oil December 2014</a:t>
            </a:r>
            <a:endParaRPr lang="en-US" dirty="0"/>
          </a:p>
          <a:p>
            <a:r>
              <a:rPr lang="en-US" dirty="0"/>
              <a:t>The variability in unconventional shale plays is leading to unpredictable performance from wells.  Therefore as an industry, we must realize that understanding the composition and behavior of the target geology during fracturing is essential to hit the “sweet spots” and ultimately will result in maximizing the amount of recoverable reserves.</a:t>
            </a:r>
          </a:p>
          <a:p>
            <a:r>
              <a:rPr lang="en-US" dirty="0"/>
              <a:t>Only approximately 10% if gas in place and 5% of oil in place is being recovered today.  IN fact, as much as 25% to 35% of “factory mode” drilled wells do not even produce.  Simply put, although this method has allowed for rapid field development, it is yielding lower productivity than expected, which is driving the need for efficiency gains and improved recovery methods. </a:t>
            </a:r>
          </a:p>
          <a:p>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51</a:t>
            </a:fld>
            <a:endParaRPr lang="en-US"/>
          </a:p>
        </p:txBody>
      </p:sp>
    </p:spTree>
    <p:extLst>
      <p:ext uri="{BB962C8B-B14F-4D97-AF65-F5344CB8AC3E}">
        <p14:creationId xmlns:p14="http://schemas.microsoft.com/office/powerpoint/2010/main" val="213566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BC2BCF-FF5E-4D6B-BCAE-33821FCB5043}" type="slidenum">
              <a:rPr lang="en-US" altLang="en-US"/>
              <a:pPr/>
              <a:t>52</a:t>
            </a:fld>
            <a:endParaRPr lang="en-US" alt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altLang="en-US" sz="1800"/>
              <a:t>Obviously, as suggested by the previous slide generated by Dr. Matthews.  Seep magnitudes are related to pressure and permeability, not to economics.</a:t>
            </a:r>
          </a:p>
          <a:p>
            <a:r>
              <a:rPr lang="en-US" altLang="en-US" sz="1800"/>
              <a:t>Another very important factor,  as noted by Dr. John Hunt, the most noted source rock geochemist in the world, is that 85% of the hydrocarbons generated by the source rocks within any basin are expulsed from the basin and are not trapped in commercial fields.</a:t>
            </a:r>
          </a:p>
          <a:p>
            <a:r>
              <a:rPr lang="en-US" altLang="en-US" sz="1800"/>
              <a:t>Organic geochemists tell us that only 15 % of the generated hydrocarbons are trapped in the commercial fields.  That’s why seeps occur all over the basin and not just over fields.</a:t>
            </a:r>
          </a:p>
        </p:txBody>
      </p:sp>
    </p:spTree>
    <p:extLst>
      <p:ext uri="{BB962C8B-B14F-4D97-AF65-F5344CB8AC3E}">
        <p14:creationId xmlns:p14="http://schemas.microsoft.com/office/powerpoint/2010/main" val="7296378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2E7844-9C67-4E81-AFE5-378FD5C14A3D}" type="slidenum">
              <a:rPr lang="en-US" altLang="en-US"/>
              <a:pPr/>
              <a:t>53</a:t>
            </a:fld>
            <a:endParaRPr lang="en-US" alt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altLang="en-US" sz="1800"/>
              <a:t>My very first experience that I had to deal with when I began my career at the Gulf Oil Co. was that the seeps we mapped did not just occur over the known fields.  It was very clear that seeps were occurring over entire basins, not just over commercial fields.  In addition, as demonstrated by the previous Kansas and Green Canyon examples, there was no magnitude threshold for telling commercial from non-commercial. </a:t>
            </a:r>
          </a:p>
          <a:p>
            <a:r>
              <a:rPr lang="en-US" altLang="en-US" sz="1800"/>
              <a:t>Seeps are basin wide.  Although fields may add further focus to the seeps, extensive survey  experience has demonstrated that such focus is an exception, and is not the rule.</a:t>
            </a:r>
          </a:p>
          <a:p>
            <a:r>
              <a:rPr lang="en-US" altLang="en-US" sz="1800"/>
              <a:t>Large grids collected over entire basins clearly showed that migration patterns are controlled by basin dynamics.</a:t>
            </a:r>
          </a:p>
        </p:txBody>
      </p:sp>
    </p:spTree>
    <p:extLst>
      <p:ext uri="{BB962C8B-B14F-4D97-AF65-F5344CB8AC3E}">
        <p14:creationId xmlns:p14="http://schemas.microsoft.com/office/powerpoint/2010/main" val="16140290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reservoirs, whether conventional or in shale are sourced from shale source rocks</a:t>
            </a:r>
          </a:p>
          <a:p>
            <a:r>
              <a:rPr lang="en-US" dirty="0" smtClean="0"/>
              <a:t>Empirical evidence supports contention that 50% has escaped and can be used to locate</a:t>
            </a:r>
          </a:p>
          <a:p>
            <a:r>
              <a:rPr lang="en-US" dirty="0" smtClean="0"/>
              <a:t>Migration fairways and “sweet spots”, focusing production wells on more economic  locations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54</a:t>
            </a:fld>
            <a:endParaRPr lang="en-US"/>
          </a:p>
        </p:txBody>
      </p:sp>
    </p:spTree>
    <p:extLst>
      <p:ext uri="{BB962C8B-B14F-4D97-AF65-F5344CB8AC3E}">
        <p14:creationId xmlns:p14="http://schemas.microsoft.com/office/powerpoint/2010/main" val="1056417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E492A6-E91B-4C89-A310-541ABB3228E8}" type="slidenum">
              <a:rPr lang="en-US" altLang="en-US"/>
              <a:pPr/>
              <a:t>55</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altLang="en-US" sz="1800"/>
              <a:t>The key to understanding this technology was provided by collecting grids over whole basins</a:t>
            </a:r>
          </a:p>
          <a:p>
            <a:r>
              <a:rPr lang="en-US" altLang="en-US" sz="1800"/>
              <a:t>These regional grids clearly showed that these regional seepage patterns could only be explained by the subsurface source rocks, coupled with basin dynamics.  </a:t>
            </a:r>
          </a:p>
          <a:p>
            <a:r>
              <a:rPr lang="en-US" altLang="en-US" sz="1800"/>
              <a:t>This relationship is best defined through the chemical compositions of the seeps, that is, whether they are gas or oil</a:t>
            </a:r>
          </a:p>
          <a:p>
            <a:r>
              <a:rPr lang="en-US" altLang="en-US" sz="1800"/>
              <a:t>As you will see - surface geochemistry is nothing more than a source rock tool applied at the surface, and that is it’s main value.  </a:t>
            </a:r>
          </a:p>
        </p:txBody>
      </p:sp>
    </p:spTree>
    <p:extLst>
      <p:ext uri="{BB962C8B-B14F-4D97-AF65-F5344CB8AC3E}">
        <p14:creationId xmlns:p14="http://schemas.microsoft.com/office/powerpoint/2010/main" val="16882479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Mexican shale basins and plays</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56</a:t>
            </a:fld>
            <a:endParaRPr lang="en-US"/>
          </a:p>
        </p:txBody>
      </p:sp>
    </p:spTree>
    <p:extLst>
      <p:ext uri="{BB962C8B-B14F-4D97-AF65-F5344CB8AC3E}">
        <p14:creationId xmlns:p14="http://schemas.microsoft.com/office/powerpoint/2010/main" val="8717729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9380F6-9113-414B-B7E6-CD58E92DB0A5}" type="slidenum">
              <a:rPr lang="en-US" smtClean="0"/>
              <a:t>57</a:t>
            </a:fld>
            <a:endParaRPr lang="en-US"/>
          </a:p>
        </p:txBody>
      </p:sp>
    </p:spTree>
    <p:extLst>
      <p:ext uri="{BB962C8B-B14F-4D97-AF65-F5344CB8AC3E}">
        <p14:creationId xmlns:p14="http://schemas.microsoft.com/office/powerpoint/2010/main" val="42348331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5000 site soil gas survey conducted Ethiopia </a:t>
            </a:r>
            <a:r>
              <a:rPr lang="en-US" dirty="0"/>
              <a:t>frontier area </a:t>
            </a:r>
            <a:r>
              <a:rPr lang="en-US" dirty="0" smtClean="0"/>
              <a:t>for Hunt Oil</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58</a:t>
            </a:fld>
            <a:endParaRPr lang="en-US"/>
          </a:p>
        </p:txBody>
      </p:sp>
    </p:spTree>
    <p:extLst>
      <p:ext uri="{BB962C8B-B14F-4D97-AF65-F5344CB8AC3E}">
        <p14:creationId xmlns:p14="http://schemas.microsoft.com/office/powerpoint/2010/main" val="41032060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Regional profile shows focus area on hinge line, one test well drilled with significant shows confirming soil gas anomaly location, according to Bob Fink at Hunt Oil, the most shows he had ever seen in a non-producing well</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59</a:t>
            </a:fld>
            <a:endParaRPr lang="en-US"/>
          </a:p>
        </p:txBody>
      </p:sp>
    </p:spTree>
    <p:extLst>
      <p:ext uri="{BB962C8B-B14F-4D97-AF65-F5344CB8AC3E}">
        <p14:creationId xmlns:p14="http://schemas.microsoft.com/office/powerpoint/2010/main" val="15625112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Aerial distribution of regional focus area defined by soil gas survey</a:t>
            </a:r>
            <a:endParaRPr lang="en-US" dirty="0"/>
          </a:p>
        </p:txBody>
      </p:sp>
      <p:sp>
        <p:nvSpPr>
          <p:cNvPr id="4" name="Slide Number Placeholder 3"/>
          <p:cNvSpPr>
            <a:spLocks noGrp="1"/>
          </p:cNvSpPr>
          <p:nvPr>
            <p:ph type="sldNum" sz="quarter" idx="10"/>
          </p:nvPr>
        </p:nvSpPr>
        <p:spPr/>
        <p:txBody>
          <a:bodyPr/>
          <a:lstStyle/>
          <a:p>
            <a:fld id="{399380F6-9113-414B-B7E6-CD58E92DB0A5}" type="slidenum">
              <a:rPr lang="en-US" smtClean="0"/>
              <a:t>60</a:t>
            </a:fld>
            <a:endParaRPr lang="en-US"/>
          </a:p>
        </p:txBody>
      </p:sp>
    </p:spTree>
    <p:extLst>
      <p:ext uri="{BB962C8B-B14F-4D97-AF65-F5344CB8AC3E}">
        <p14:creationId xmlns:p14="http://schemas.microsoft.com/office/powerpoint/2010/main" val="8532957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03B3336E-7917-4D5F-A828-A7C5F4F13104}" type="slidenum">
              <a:rPr lang="en-US" sz="1200" smtClean="0"/>
              <a:pPr eaLnBrk="1" hangingPunct="1"/>
              <a:t>61</a:t>
            </a:fld>
            <a:endParaRPr lang="en-US" sz="1200"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Times New Roman" charset="0"/>
              </a:rPr>
              <a:t>This is an example from the Thrace Basin in Turkey where we conducted a 1 km grid over a large frontier area having unknown potential.  Note the very large hook shaped soil gas anomaly.</a:t>
            </a:r>
          </a:p>
        </p:txBody>
      </p:sp>
    </p:spTree>
    <p:extLst>
      <p:ext uri="{BB962C8B-B14F-4D97-AF65-F5344CB8AC3E}">
        <p14:creationId xmlns:p14="http://schemas.microsoft.com/office/powerpoint/2010/main" val="1014734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A5046690-48F4-4892-B4E8-84BF123C4F56}" type="slidenum">
              <a:rPr lang="en-US" sz="1200" smtClean="0"/>
              <a:pPr eaLnBrk="1" hangingPunct="1"/>
              <a:t>62</a:t>
            </a:fld>
            <a:endParaRPr lang="en-US" sz="1200"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Times New Roman" charset="0"/>
              </a:rPr>
              <a:t>A 3-D seismic survey conducted over this same area provided an excellent seismic-geochemical correlation, and confirms a vertical seismic chimney, or wipe-out zone that appears to have a direct association with the soil gas anomaly.  This is a class-A, drillable prospect, however, please note that the presence of both geochemical and seismic anomalies does not prove that the associated reservoir will be economic.  In addition, the reservoir zone must be identified and tested for porosity and permeability.  More than one well is likely required to determine the size of the economic base before the actual economics can be predicted.</a:t>
            </a:r>
          </a:p>
          <a:p>
            <a:pPr eaLnBrk="1" hangingPunct="1"/>
            <a:r>
              <a:rPr lang="en-US" smtClean="0">
                <a:latin typeface="Times New Roman" charset="0"/>
              </a:rPr>
              <a:t>Soil gas is a good tool if applied on a grid and then integrated with both geological and geophysical data.  Experience has shown that a proper geological/geophysical prospect that has seepage can significantly raise the finding ratio to as much as 80%.</a:t>
            </a:r>
          </a:p>
          <a:p>
            <a:pPr eaLnBrk="1" hangingPunct="1"/>
            <a:endParaRPr lang="en-US" smtClean="0">
              <a:latin typeface="Times New Roman" charset="0"/>
            </a:endParaRPr>
          </a:p>
        </p:txBody>
      </p:sp>
    </p:spTree>
    <p:extLst>
      <p:ext uri="{BB962C8B-B14F-4D97-AF65-F5344CB8AC3E}">
        <p14:creationId xmlns:p14="http://schemas.microsoft.com/office/powerpoint/2010/main" val="31052431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p:spPr>
        <p:txBody>
          <a:bodyPr/>
          <a:lstStyle/>
          <a:p>
            <a:r>
              <a:rPr lang="en-US" smtClean="0">
                <a:latin typeface="Times New Roman" charset="0"/>
              </a:rPr>
              <a:t>This is a free gas macroseep in the Ballona Channel in Los Angeles in California</a:t>
            </a:r>
          </a:p>
        </p:txBody>
      </p:sp>
      <p:sp>
        <p:nvSpPr>
          <p:cNvPr id="168964" name="Slide Number Placeholder 3"/>
          <p:cNvSpPr>
            <a:spLocks noGrp="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74BBB1F7-58CE-495F-B3A7-72FE64CB72D9}" type="slidenum">
              <a:rPr lang="en-US" sz="1200" smtClean="0"/>
              <a:pPr eaLnBrk="1" hangingPunct="1"/>
              <a:t>63</a:t>
            </a:fld>
            <a:endParaRPr lang="en-US" sz="1200" smtClean="0"/>
          </a:p>
        </p:txBody>
      </p:sp>
    </p:spTree>
    <p:extLst>
      <p:ext uri="{BB962C8B-B14F-4D97-AF65-F5344CB8AC3E}">
        <p14:creationId xmlns:p14="http://schemas.microsoft.com/office/powerpoint/2010/main" val="13695833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eaLnBrk="1" hangingPunct="1"/>
            <a:fld id="{F3C5AFF5-F90D-4304-B24B-A231FC4F071D}" type="slidenum">
              <a:rPr lang="en-US" sz="1200" smtClean="0"/>
              <a:pPr eaLnBrk="1" hangingPunct="1"/>
              <a:t>64</a:t>
            </a:fld>
            <a:endParaRPr lang="en-US" sz="1200" smtClean="0"/>
          </a:p>
        </p:txBody>
      </p:sp>
      <p:sp>
        <p:nvSpPr>
          <p:cNvPr id="169987" name="Rectangle 2"/>
          <p:cNvSpPr>
            <a:spLocks noGrp="1" noRot="1" noChangeAspect="1" noChangeArrowheads="1" noTextEdit="1"/>
          </p:cNvSpPr>
          <p:nvPr>
            <p:ph type="sldImg"/>
          </p:nvPr>
        </p:nvSpPr>
        <p:spPr>
          <a:xfrm>
            <a:off x="1162050" y="681038"/>
            <a:ext cx="4538663" cy="3403600"/>
          </a:xfrm>
          <a:ln/>
        </p:spPr>
      </p:sp>
      <p:sp>
        <p:nvSpPr>
          <p:cNvPr id="169988" name="Rectangle 3"/>
          <p:cNvSpPr>
            <a:spLocks noGrp="1" noChangeArrowheads="1"/>
          </p:cNvSpPr>
          <p:nvPr>
            <p:ph type="body" idx="1"/>
          </p:nvPr>
        </p:nvSpPr>
        <p:spPr>
          <a:noFill/>
        </p:spPr>
        <p:txBody>
          <a:bodyPr/>
          <a:lstStyle/>
          <a:p>
            <a:pPr eaLnBrk="1" hangingPunct="1"/>
            <a:r>
              <a:rPr lang="en-US" smtClean="0">
                <a:latin typeface="Times New Roman" charset="0"/>
              </a:rPr>
              <a:t>As we all would agree, the foundation of this technology lies in locating and analyzing macro and micro seeps, such s the macro seeps shown on this slide.  Light gases, such as ethane can be mapped, even in microseeps, as shown by the next slide.  </a:t>
            </a:r>
          </a:p>
        </p:txBody>
      </p:sp>
    </p:spTree>
    <p:extLst>
      <p:ext uri="{BB962C8B-B14F-4D97-AF65-F5344CB8AC3E}">
        <p14:creationId xmlns:p14="http://schemas.microsoft.com/office/powerpoint/2010/main" val="1211164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08557D-9E3A-4DDA-9D1A-1D3413683AA1}" type="datetimeFigureOut">
              <a:rPr lang="en-US" smtClean="0"/>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419481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08557D-9E3A-4DDA-9D1A-1D3413683AA1}" type="datetimeFigureOut">
              <a:rPr lang="en-US" smtClean="0"/>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1236992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08557D-9E3A-4DDA-9D1A-1D3413683AA1}" type="datetimeFigureOut">
              <a:rPr lang="en-US" smtClean="0"/>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2945773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08557D-9E3A-4DDA-9D1A-1D3413683AA1}" type="datetimeFigureOut">
              <a:rPr lang="en-US" smtClean="0"/>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141160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08557D-9E3A-4DDA-9D1A-1D3413683AA1}" type="datetimeFigureOut">
              <a:rPr lang="en-US" smtClean="0"/>
              <a:t>4/21/2015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2330823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08557D-9E3A-4DDA-9D1A-1D3413683AA1}" type="datetimeFigureOut">
              <a:rPr lang="en-US" smtClean="0"/>
              <a:t>4/21/2015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236254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08557D-9E3A-4DDA-9D1A-1D3413683AA1}" type="datetimeFigureOut">
              <a:rPr lang="en-US" smtClean="0"/>
              <a:t>4/21/2015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383744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08557D-9E3A-4DDA-9D1A-1D3413683AA1}" type="datetimeFigureOut">
              <a:rPr lang="en-US" smtClean="0"/>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422057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08557D-9E3A-4DDA-9D1A-1D3413683AA1}" type="datetimeFigureOut">
              <a:rPr lang="en-US" smtClean="0"/>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939917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08557D-9E3A-4DDA-9D1A-1D3413683AA1}" type="datetimeFigureOut">
              <a:rPr lang="en-US" smtClean="0"/>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352869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08557D-9E3A-4DDA-9D1A-1D3413683AA1}" type="datetimeFigureOut">
              <a:rPr lang="en-US" smtClean="0"/>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B32B4-2DDD-4441-9C33-CB6FAB3C7741}" type="slidenum">
              <a:rPr lang="en-US" smtClean="0"/>
              <a:t>‹#›</a:t>
            </a:fld>
            <a:endParaRPr lang="en-US"/>
          </a:p>
        </p:txBody>
      </p:sp>
    </p:spTree>
    <p:extLst>
      <p:ext uri="{BB962C8B-B14F-4D97-AF65-F5344CB8AC3E}">
        <p14:creationId xmlns:p14="http://schemas.microsoft.com/office/powerpoint/2010/main" val="2376258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8557D-9E3A-4DDA-9D1A-1D3413683AA1}" type="datetimeFigureOut">
              <a:rPr lang="en-US" smtClean="0"/>
              <a:t>4/21/2015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EB32B4-2DDD-4441-9C33-CB6FAB3C7741}" type="slidenum">
              <a:rPr lang="en-US" smtClean="0"/>
              <a:t>‹#›</a:t>
            </a:fld>
            <a:endParaRPr lang="en-US"/>
          </a:p>
        </p:txBody>
      </p:sp>
    </p:spTree>
    <p:extLst>
      <p:ext uri="{BB962C8B-B14F-4D97-AF65-F5344CB8AC3E}">
        <p14:creationId xmlns:p14="http://schemas.microsoft.com/office/powerpoint/2010/main" val="304026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vic\Documents\BHPBilliton\1ShaleGasETI-presentation\Bubble_Example_01.avi" TargetMode="External"/><Relationship Id="rId1" Type="http://schemas.microsoft.com/office/2007/relationships/media" Target="file:///D:\vic\Documents\BHPBilliton\1ShaleGasETI-presentation\Bubble_Example_01.avi" TargetMode="Externa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vic\Documents\BHPBilliton\1ShaleGasETI-presentation\Bubble_Example_01.avi" TargetMode="External"/><Relationship Id="rId1" Type="http://schemas.microsoft.com/office/2007/relationships/media" Target="file:///D:\vic\Documents\BHPBilliton\1ShaleGasETI-presentation\Bubble_Example_01.avi" TargetMode="External"/><Relationship Id="rId5" Type="http://schemas.openxmlformats.org/officeDocument/2006/relationships/image" Target="../media/image50.png"/><Relationship Id="rId4" Type="http://schemas.openxmlformats.org/officeDocument/2006/relationships/notesSlide" Target="../notesSlides/notesSlide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ompo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49125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pixler"/>
          <p:cNvPicPr>
            <a:picLocks noChangeAspect="1" noChangeArrowheads="1"/>
          </p:cNvPicPr>
          <p:nvPr/>
        </p:nvPicPr>
        <p:blipFill>
          <a:blip r:embed="rId3">
            <a:extLst>
              <a:ext uri="{28A0092B-C50C-407E-A947-70E740481C1C}">
                <a14:useLocalDpi xmlns:a14="http://schemas.microsoft.com/office/drawing/2010/main" val="0"/>
              </a:ext>
            </a:extLst>
          </a:blip>
          <a:srcRect l="977" t="1263" r="977" b="2527"/>
          <a:stretch>
            <a:fillRect/>
          </a:stretch>
        </p:blipFill>
        <p:spPr bwMode="auto">
          <a:xfrm>
            <a:off x="0" y="0"/>
            <a:ext cx="9144000" cy="680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35903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304800"/>
            <a:ext cx="9069387"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061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026" descr="nik00001"/>
          <p:cNvPicPr>
            <a:picLocks noChangeAspect="1" noChangeArrowheads="1"/>
          </p:cNvPicPr>
          <p:nvPr/>
        </p:nvPicPr>
        <p:blipFill>
          <a:blip r:embed="rId3">
            <a:extLst>
              <a:ext uri="{28A0092B-C50C-407E-A947-70E740481C1C}">
                <a14:useLocalDpi xmlns:a14="http://schemas.microsoft.com/office/drawing/2010/main" val="0"/>
              </a:ext>
            </a:extLst>
          </a:blip>
          <a:srcRect l="1601" t="2069" r="1601" b="414"/>
          <a:stretch>
            <a:fillRect/>
          </a:stretch>
        </p:blipFill>
        <p:spPr bwMode="auto">
          <a:xfrm>
            <a:off x="0" y="-25400"/>
            <a:ext cx="91440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37370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6251" t="16667" r="14999" b="10740"/>
          <a:stretch/>
        </p:blipFill>
        <p:spPr>
          <a:xfrm>
            <a:off x="-152400" y="-179421"/>
            <a:ext cx="9502176" cy="7037421"/>
          </a:xfrm>
          <a:prstGeom prst="rect">
            <a:avLst/>
          </a:prstGeom>
        </p:spPr>
      </p:pic>
    </p:spTree>
    <p:extLst>
      <p:ext uri="{BB962C8B-B14F-4D97-AF65-F5344CB8AC3E}">
        <p14:creationId xmlns:p14="http://schemas.microsoft.com/office/powerpoint/2010/main" val="38216379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333750" y="3451320"/>
          <a:ext cx="2476500" cy="823722"/>
        </p:xfrm>
        <a:graphic>
          <a:graphicData uri="http://schemas.openxmlformats.org/drawingml/2006/table">
            <a:tbl>
              <a:tblPr firstRow="1" firstCol="1" bandRow="1">
                <a:tableStyleId>{5C22544A-7EE6-4342-B048-85BDC9FD1C3A}</a:tableStyleId>
              </a:tblPr>
              <a:tblGrid>
                <a:gridCol w="2476500"/>
              </a:tblGrid>
              <a:tr h="0">
                <a:tc>
                  <a:txBody>
                    <a:bodyPr/>
                    <a:lstStyle/>
                    <a:p>
                      <a:pPr marL="0" marR="0" algn="ctr">
                        <a:lnSpc>
                          <a:spcPct val="115000"/>
                        </a:lnSpc>
                        <a:spcBef>
                          <a:spcPts val="0"/>
                        </a:spcBef>
                        <a:spcAft>
                          <a:spcPts val="0"/>
                        </a:spcAft>
                      </a:pPr>
                      <a:endParaRPr lang="en-US" sz="1200" dirty="0">
                        <a:effectLst/>
                      </a:endParaRPr>
                    </a:p>
                    <a:p>
                      <a:pPr marL="0" marR="0" algn="ctr">
                        <a:lnSpc>
                          <a:spcPct val="115000"/>
                        </a:lnSpc>
                        <a:spcBef>
                          <a:spcPts val="0"/>
                        </a:spcBef>
                        <a:spcAft>
                          <a:spcPts val="0"/>
                        </a:spcAft>
                      </a:pPr>
                      <a:r>
                        <a:rPr lang="en-US" sz="1200" u="none" strike="noStrike" dirty="0">
                          <a:effectLst/>
                        </a:rPr>
                        <a:t>Click here to enlarge image</a:t>
                      </a:r>
                      <a:endParaRPr lang="en-US" sz="1100" dirty="0">
                        <a:effectLst/>
                      </a:endParaRPr>
                    </a:p>
                    <a:p>
                      <a:pPr marL="0" marR="0" algn="ctr">
                        <a:lnSpc>
                          <a:spcPct val="115000"/>
                        </a:lnSpc>
                        <a:spcBef>
                          <a:spcPts val="0"/>
                        </a:spcBef>
                        <a:spcAft>
                          <a:spcPts val="0"/>
                        </a:spcAft>
                      </a:pPr>
                      <a:r>
                        <a:rPr lang="en-US" sz="1200" u="none" strike="noStrike" dirty="0">
                          <a:effectLst/>
                        </a:rPr>
                        <a:t/>
                      </a:r>
                      <a:br>
                        <a:rPr lang="en-US" sz="1200" u="none" strike="noStrike" dirty="0">
                          <a:effectLst/>
                        </a:rPr>
                      </a:br>
                      <a:endParaRPr lang="en-US" sz="1100" dirty="0">
                        <a:effectLst/>
                        <a:latin typeface="Calibri"/>
                        <a:ea typeface="Calibri"/>
                        <a:cs typeface="Times New Roman"/>
                      </a:endParaRPr>
                    </a:p>
                  </a:txBody>
                  <a:tcPr marL="0" marR="0" marT="0" marB="0" anchor="ctr"/>
                </a:tc>
              </a:tr>
            </a:tbl>
          </a:graphicData>
        </a:graphic>
      </p:graphicFrame>
      <p:pic>
        <p:nvPicPr>
          <p:cNvPr id="1025" name="Picture 14" descr="http://images.pennnet.com/articles/ogj/thm/th_compositional%200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466344" cy="6420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040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33333"/>
          <a:stretch/>
        </p:blipFill>
        <p:spPr>
          <a:xfrm>
            <a:off x="533400" y="-38100"/>
            <a:ext cx="8001000" cy="6902823"/>
          </a:xfrm>
          <a:prstGeom prst="rect">
            <a:avLst/>
          </a:prstGeom>
        </p:spPr>
      </p:pic>
    </p:spTree>
    <p:extLst>
      <p:ext uri="{BB962C8B-B14F-4D97-AF65-F5344CB8AC3E}">
        <p14:creationId xmlns:p14="http://schemas.microsoft.com/office/powerpoint/2010/main" val="3518338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210430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M:\olga\Barua\c2p0000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774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237038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16221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352800"/>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352800"/>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0" name="Picture 4"/>
          <p:cNvPicPr>
            <a:picLocks noChangeAspect="1" noChangeArrowheads="1"/>
          </p:cNvPicPr>
          <p:nvPr/>
        </p:nvPicPr>
        <p:blipFill>
          <a:blip r:embed="rId4">
            <a:extLst>
              <a:ext uri="{28A0092B-C50C-407E-A947-70E740481C1C}">
                <a14:useLocalDpi xmlns:a14="http://schemas.microsoft.com/office/drawing/2010/main" val="0"/>
              </a:ext>
            </a:extLst>
          </a:blip>
          <a:srcRect l="14063" t="13542" r="8351" b="8333"/>
          <a:stretch>
            <a:fillRect/>
          </a:stretch>
        </p:blipFill>
        <p:spPr bwMode="auto">
          <a:xfrm>
            <a:off x="0" y="0"/>
            <a:ext cx="9144000" cy="690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341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1026"/>
          <p:cNvPicPr>
            <a:picLocks noChangeAspect="1" noChangeArrowheads="1"/>
          </p:cNvPicPr>
          <p:nvPr/>
        </p:nvPicPr>
        <p:blipFill>
          <a:blip r:embed="rId3">
            <a:extLst>
              <a:ext uri="{28A0092B-C50C-407E-A947-70E740481C1C}">
                <a14:useLocalDpi xmlns:a14="http://schemas.microsoft.com/office/drawing/2010/main" val="0"/>
              </a:ext>
            </a:extLst>
          </a:blip>
          <a:srcRect l="22154" t="13542" b="8333"/>
          <a:stretch>
            <a:fillRect/>
          </a:stretch>
        </p:blipFill>
        <p:spPr bwMode="auto">
          <a:xfrm>
            <a:off x="0" y="-23813"/>
            <a:ext cx="9144000"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622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ctrTitle"/>
          </p:nvPr>
        </p:nvSpPr>
        <p:spPr>
          <a:xfrm>
            <a:off x="609600" y="533400"/>
            <a:ext cx="7772400" cy="1143000"/>
          </a:xfrm>
        </p:spPr>
        <p:txBody>
          <a:bodyPr>
            <a:normAutofit fontScale="90000"/>
          </a:bodyPr>
          <a:lstStyle/>
          <a:p>
            <a:r>
              <a:rPr lang="en-US" b="1" smtClean="0">
                <a:solidFill>
                  <a:srgbClr val="FFFF00"/>
                </a:solidFill>
                <a:latin typeface="Arial" charset="0"/>
                <a:cs typeface="Times New Roman" charset="0"/>
              </a:rPr>
              <a:t>Pine Valley Data</a:t>
            </a:r>
            <a:r>
              <a:rPr lang="en-US" b="1" smtClean="0">
                <a:solidFill>
                  <a:srgbClr val="000000"/>
                </a:solidFill>
                <a:latin typeface="Arial" charset="0"/>
                <a:cs typeface="Times New Roman" charset="0"/>
              </a:rPr>
              <a:t/>
            </a:r>
            <a:br>
              <a:rPr lang="en-US" b="1" smtClean="0">
                <a:solidFill>
                  <a:srgbClr val="000000"/>
                </a:solidFill>
                <a:latin typeface="Arial" charset="0"/>
                <a:cs typeface="Times New Roman" charset="0"/>
              </a:rPr>
            </a:br>
            <a:endParaRPr lang="en-US" b="1" smtClean="0">
              <a:solidFill>
                <a:srgbClr val="000000"/>
              </a:solidFill>
              <a:latin typeface="Arial" charset="0"/>
              <a:cs typeface="Times New Roman" charset="0"/>
            </a:endParaRPr>
          </a:p>
        </p:txBody>
      </p:sp>
      <p:sp>
        <p:nvSpPr>
          <p:cNvPr id="118787" name="Rectangle 3"/>
          <p:cNvSpPr>
            <a:spLocks noGrp="1" noChangeArrowheads="1"/>
          </p:cNvSpPr>
          <p:nvPr>
            <p:ph type="subTitle" idx="1"/>
          </p:nvPr>
        </p:nvSpPr>
        <p:spPr>
          <a:xfrm>
            <a:off x="1371600" y="1600200"/>
            <a:ext cx="6400800" cy="5029200"/>
          </a:xfrm>
        </p:spPr>
        <p:txBody>
          <a:bodyPr/>
          <a:lstStyle/>
          <a:p>
            <a:pPr algn="l"/>
            <a:r>
              <a:rPr lang="en-US" smtClean="0"/>
              <a:t>	  </a:t>
            </a:r>
            <a:r>
              <a:rPr lang="en-US" smtClean="0">
                <a:solidFill>
                  <a:srgbClr val="FFFF00"/>
                </a:solidFill>
              </a:rPr>
              <a:t> Marathon		Texaco</a:t>
            </a:r>
          </a:p>
          <a:p>
            <a:pPr algn="l"/>
            <a:r>
              <a:rPr lang="en-US" smtClean="0">
                <a:solidFill>
                  <a:srgbClr val="FFFF00"/>
                </a:solidFill>
              </a:rPr>
              <a:t>1986  1007 sites         1988   985 sites</a:t>
            </a:r>
          </a:p>
          <a:p>
            <a:pPr algn="l"/>
            <a:endParaRPr lang="en-US" sz="2400" smtClean="0">
              <a:solidFill>
                <a:srgbClr val="FFFF00"/>
              </a:solidFill>
            </a:endParaRPr>
          </a:p>
          <a:p>
            <a:pPr algn="l"/>
            <a:r>
              <a:rPr lang="en-US" sz="2400" smtClean="0">
                <a:solidFill>
                  <a:srgbClr val="FFFF00"/>
                </a:solidFill>
              </a:rPr>
              <a:t>Methane	0.925			     1.32</a:t>
            </a:r>
          </a:p>
          <a:p>
            <a:pPr algn="l"/>
            <a:r>
              <a:rPr lang="en-US" sz="2400" smtClean="0">
                <a:solidFill>
                  <a:srgbClr val="FFFF00"/>
                </a:solidFill>
              </a:rPr>
              <a:t>Ethane		0.020			     0.027</a:t>
            </a:r>
          </a:p>
          <a:p>
            <a:pPr algn="l"/>
            <a:r>
              <a:rPr lang="en-US" sz="2400" smtClean="0">
                <a:solidFill>
                  <a:srgbClr val="FFFF00"/>
                </a:solidFill>
              </a:rPr>
              <a:t>Propane	0.015			     0.016</a:t>
            </a:r>
          </a:p>
          <a:p>
            <a:pPr algn="l"/>
            <a:endParaRPr lang="en-US" sz="2400" smtClean="0">
              <a:solidFill>
                <a:srgbClr val="FFFF00"/>
              </a:solidFill>
            </a:endParaRPr>
          </a:p>
          <a:p>
            <a:pPr algn="l"/>
            <a:r>
              <a:rPr lang="en-US" sz="2400" smtClean="0">
                <a:solidFill>
                  <a:srgbClr val="FFFF00"/>
                </a:solidFill>
              </a:rPr>
              <a:t>C1/C2		103.0			    112.0</a:t>
            </a:r>
          </a:p>
          <a:p>
            <a:pPr algn="l"/>
            <a:r>
              <a:rPr lang="en-US" sz="2400" smtClean="0">
                <a:solidFill>
                  <a:srgbClr val="FFFF00"/>
                </a:solidFill>
              </a:rPr>
              <a:t>		  46.8			      46.8</a:t>
            </a:r>
          </a:p>
          <a:p>
            <a:pPr algn="l"/>
            <a:r>
              <a:rPr lang="en-US" sz="2400" smtClean="0">
                <a:solidFill>
                  <a:srgbClr val="FFFF00"/>
                </a:solidFill>
              </a:rPr>
              <a:t>		  21.6			      20.6</a:t>
            </a:r>
          </a:p>
        </p:txBody>
      </p:sp>
    </p:spTree>
    <p:extLst>
      <p:ext uri="{BB962C8B-B14F-4D97-AF65-F5344CB8AC3E}">
        <p14:creationId xmlns:p14="http://schemas.microsoft.com/office/powerpoint/2010/main" val="35357202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207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2788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0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0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198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05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675"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0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6875" y="0"/>
            <a:ext cx="3317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79459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484496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850"/>
            <a:ext cx="9144000" cy="692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40177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430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1" name="Rectangle 1027"/>
          <p:cNvSpPr>
            <a:spLocks noChangeArrowheads="1"/>
          </p:cNvSpPr>
          <p:nvPr/>
        </p:nvSpPr>
        <p:spPr bwMode="auto">
          <a:xfrm>
            <a:off x="457200" y="3048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00FF00"/>
                </a:solidFill>
                <a:latin typeface="Arial" charset="0"/>
              </a:rPr>
              <a:t>85% OF HYDROCARBONS GENERATED ARE NOT TRAPPED THEY ARE EXPLUSED,  AND THIS IS WHAT WE MEASURE</a:t>
            </a:r>
          </a:p>
        </p:txBody>
      </p:sp>
    </p:spTree>
    <p:extLst>
      <p:ext uri="{BB962C8B-B14F-4D97-AF65-F5344CB8AC3E}">
        <p14:creationId xmlns:p14="http://schemas.microsoft.com/office/powerpoint/2010/main" val="153940137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026" descr="currant"/>
          <p:cNvPicPr>
            <a:picLocks noChangeAspect="1" noChangeArrowheads="1"/>
          </p:cNvPicPr>
          <p:nvPr/>
        </p:nvPicPr>
        <p:blipFill>
          <a:blip r:embed="rId3">
            <a:extLst>
              <a:ext uri="{28A0092B-C50C-407E-A947-70E740481C1C}">
                <a14:useLocalDpi xmlns:a14="http://schemas.microsoft.com/office/drawing/2010/main" val="0"/>
              </a:ext>
            </a:extLst>
          </a:blip>
          <a:srcRect l="977" t="1263" r="977" b="1263"/>
          <a:stretch>
            <a:fillRect/>
          </a:stretch>
        </p:blipFill>
        <p:spPr bwMode="auto">
          <a:xfrm>
            <a:off x="0" y="0"/>
            <a:ext cx="91440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84401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D:\99-2119\hedberg\pr000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4026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2863"/>
            <a:ext cx="7010400" cy="69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08083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D:\My Documents\archivee-mail\PlayaVista\pr000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68300"/>
            <a:ext cx="6858000" cy="6119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2684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6528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Picture 2" descr="http://www.findingpetroleum.com/ckfinder/userfiles/images/131Q_18_%20Picture%2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7" y="8467"/>
            <a:ext cx="9224490" cy="639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8438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152400"/>
            <a:ext cx="9144000" cy="5971891"/>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David </a:t>
            </a:r>
            <a:r>
              <a:rPr lang="en-US"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Bamford</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New Age Exploration, Finding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Petroleum</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Insight</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Global exploration for shale “sweet spots” </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Most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geoscientists will be aware that the key idea behind shale gas and shale oil exploration is that not all the hydrocarbons generated by a source rock are expelled from that source rock and find their way into conventional traps or to the earth’s surface.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However</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understanding how much hydrocarbon a source rock might generate and then what proportion has migrated away compared with what proportion has stayed in, or very close to, the source rock itself demands significant insights in petroleum geochemistry – a much neglected science in seismic-dominated oil &amp; gas companies.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err="1"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Kimmeridge</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Energy has researched this topic extensively, taking a ‘mass balance’ approach. Their conclusions are summarized in the sketch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in the previous slide.  </a:t>
            </a: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Using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their global dataset of petroleum system mass balance calculations, they estimate that typically around 50% of hydrocarbons generated remain within the source rock.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err="1"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Bamford</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suggests that petroleum geochemistry can be used as an aid in locating “sweet spots”, particularly within new plays. </a:t>
            </a:r>
            <a:endParaRPr lang="en-US" dirty="0">
              <a:solidFill>
                <a:srgbClr val="92D050"/>
              </a:solidFill>
            </a:endParaRPr>
          </a:p>
        </p:txBody>
      </p:sp>
    </p:spTree>
    <p:extLst>
      <p:ext uri="{BB962C8B-B14F-4D97-AF65-F5344CB8AC3E}">
        <p14:creationId xmlns:p14="http://schemas.microsoft.com/office/powerpoint/2010/main" val="61727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Picture 2" descr="http://www.findingpetroleum.com/ckfinder/userfiles/images/131Q_18_%20Picture%2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7" y="8467"/>
            <a:ext cx="9224490" cy="639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4958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4384" y="838200"/>
            <a:ext cx="8991600" cy="4989058"/>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Jim Redden World Oil, March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2014</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Drilling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a:t>
            </a:r>
            <a:r>
              <a:rPr lang="en-US"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unconventionals</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Shale focus shifts to increasing IP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rates</a:t>
            </a:r>
            <a:endParaRPr lang="en-US"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Jim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Redden states:</a:t>
            </a: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Even the primary developers contend that the heterogeneity and complexity of many shale plays do not lean themselves to wholesale factory-style drilling</a:t>
            </a:r>
            <a:endParaRPr lang="en-US" dirty="0">
              <a:solidFill>
                <a:srgbClr val="92D050"/>
              </a:solidFill>
            </a:endParaRPr>
          </a:p>
          <a:p>
            <a:pPr>
              <a:lnSpc>
                <a:spcPct val="115000"/>
              </a:lnSpc>
              <a:spcAft>
                <a:spcPts val="1000"/>
              </a:spcAft>
            </a:pP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Martin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Craighead,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Baker-</a:t>
            </a:r>
            <a:r>
              <a:rPr lang="en-US" dirty="0" err="1"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Hughs</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 CEO   quotes</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I can drill one well here, and a quarter-of-a-mile away, it looks like I’m in another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state.</a:t>
            </a: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25834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7432" y="381000"/>
            <a:ext cx="9116568" cy="6284284"/>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Don Francis World Oil March 2014 </a:t>
            </a:r>
            <a:endPar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Advances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made in shale-specific geology and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geophysics</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Herb Martin,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Devon,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VP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   quote on Reservoir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Variability:</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There is a perception that shale reservoirs are blankets and that location doesn’t matter and that the presence of natural fractures is a negative factor for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productivity</a:t>
            </a: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What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has been learned is that shale’s are anisotropic and contain heterogeneities across a variety of scales</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Shale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reservoirs can contain multiple sweet spots mixed with non-productive rock, thus cumulative production can vary widely in a field, depending on well placement</a:t>
            </a: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Dave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Rainey BHP Billiton,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President   quote:</a:t>
            </a: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Thus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it’s a geoscience project to determine how the geology concentrates the hydrocarbons into economic </a:t>
            </a: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quantities</a:t>
            </a:r>
            <a:endParaRPr lang="en-US" dirty="0">
              <a:solidFill>
                <a:srgbClr val="92D050"/>
              </a:solidFill>
            </a:endParaRPr>
          </a:p>
        </p:txBody>
      </p:sp>
    </p:spTree>
    <p:extLst>
      <p:ext uri="{BB962C8B-B14F-4D97-AF65-F5344CB8AC3E}">
        <p14:creationId xmlns:p14="http://schemas.microsoft.com/office/powerpoint/2010/main" val="40020729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52400" y="838200"/>
            <a:ext cx="8839200" cy="4836709"/>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Gale, Reed and Holder, April 2007 AAPG Bull., vol. 91, pp603-622</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Natural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fractures in the Barnett Shale and their importance for hydraulic fracture treatments</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Natural opening-mode fractures reactivate during stimulation and enhance efficiency by widening the treatment zone</a:t>
            </a:r>
          </a:p>
          <a:p>
            <a:pPr>
              <a:lnSpc>
                <a:spcPct val="115000"/>
              </a:lnSpc>
              <a:spcAft>
                <a:spcPts val="1000"/>
              </a:spcAft>
            </a:pP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All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natural fractures, including small sealed fractures and large potentially open fractures, must therefore be taken into account when predicting hydraulic fracture behavior</a:t>
            </a: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Natural</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regionally developed, opening-mode fractures in the Barnett Shale can reactivate during hydraulic fracture treatments, providing a larger rock volume in contact with the wellbore than would be the case with a single hydraulic fracture</a:t>
            </a:r>
            <a:endParaRPr lang="en-US" dirty="0">
              <a:solidFill>
                <a:srgbClr val="92D050"/>
              </a:solidFill>
            </a:endParaRPr>
          </a:p>
        </p:txBody>
      </p:sp>
    </p:spTree>
    <p:extLst>
      <p:ext uri="{BB962C8B-B14F-4D97-AF65-F5344CB8AC3E}">
        <p14:creationId xmlns:p14="http://schemas.microsoft.com/office/powerpoint/2010/main" val="5296422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76200" y="381000"/>
            <a:ext cx="9067800" cy="6277103"/>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Louise Durham, Explorer Magazine October 2011, pp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24-30</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With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Marcellus, It’s all about the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fractures</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In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the Marcellus, the most productive wells in terms of initial production are in the northeast part of the fairway in Susquehanna, Bradford and Tioga Counties where natural fractures developed due to high methane pressure creating a plume (gas halo) that can extend 3000 to 4000 feet above the shale</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The shale play is all about how you connect into the two sets of vertical fractures.  The east-northeast J1 fractures, which are confined within the shale are more dense and closely spaced, while the northwest J2 fractures, which cross-cut the J1 fractures are less well-developed and extend upward into formations lying above the shale (Terry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Eengelder</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Penn. State university Professor)</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The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most productive wells in the area are found where the largest and most well-developed gas plumes are, as indicated by natural fractures of the rock seen in outcrop</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As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maturation continues, more and more gas evolves, and the volume during the latter phase is sufficient to charge the gas shale and the rocks immediately above – and it will cause fractured rocks right above the gas shale</a:t>
            </a:r>
            <a:endParaRPr lang="en-US"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61430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762000"/>
            <a:ext cx="9144000" cy="4863896"/>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David Brown, Explorer Magazine March 2013, pp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26-28</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Looking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Deeper into Fracturing’s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impacts</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Recent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work by Mark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Zoback</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et al., at Stanford found that slow slip along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misoriented</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or misaligned faults can contribute to high production rates in very low permeability reservoirs.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That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response does not show up in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microseismic</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monitoring.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Zoback</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stated “I don’t think shale gas could be produced in these reservoirs if this wasn’t happening”.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According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to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Zoback</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the presence of existing faults and the orientation of those faults can contribute to high production rates.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In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addition to induced fractures, other faults in the reservoir can, and do become active.  High pore pressure from hydraulic stimulation can induce slip along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misoriented</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old and dead faults.  </a:t>
            </a:r>
            <a:endPar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Fault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slippage explained why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microseismic</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has not been a good predictor of production rates. </a:t>
            </a:r>
            <a:endParaRPr lang="en-US" dirty="0">
              <a:solidFill>
                <a:srgbClr val="92D050"/>
              </a:solidFill>
            </a:endParaRPr>
          </a:p>
        </p:txBody>
      </p:sp>
    </p:spTree>
    <p:extLst>
      <p:ext uri="{BB962C8B-B14F-4D97-AF65-F5344CB8AC3E}">
        <p14:creationId xmlns:p14="http://schemas.microsoft.com/office/powerpoint/2010/main" val="26879529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76200" y="304800"/>
            <a:ext cx="9144000" cy="6131935"/>
          </a:xfrm>
          <a:prstGeom prst="rect">
            <a:avLst/>
          </a:prstGeom>
        </p:spPr>
        <p:txBody>
          <a:bodyPr wrap="square">
            <a:spAutoFit/>
          </a:bodyPr>
          <a:lstStyle/>
          <a:p>
            <a:pPr>
              <a:lnSpc>
                <a:spcPct val="115000"/>
              </a:lnSpc>
              <a:spcAft>
                <a:spcPts val="10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George King, Apache, World Oil, March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2014 </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Best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practices lead to successful shale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fracturing</a:t>
            </a:r>
          </a:p>
          <a:p>
            <a:pPr>
              <a:lnSpc>
                <a:spcPct val="115000"/>
              </a:lnSpc>
              <a:spcAft>
                <a:spcPts val="1000"/>
              </a:spcAft>
            </a:pP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The most economic shale wells have several things in common: the wells are in the best part of the shale, well construction yields multiple fractures with very large amounts of undamaged contact area with the reservoir and both natural fractures, and the fractures remain open through the life of the well</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Natural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fractures, even those closed and filled with calcite are orders of magnitude higher permeability than the shale matrix</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Naturally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fractured formations tend to allow closer fractures, especially in complex fracturing</a:t>
            </a:r>
          </a:p>
          <a:p>
            <a:pPr>
              <a:lnSpc>
                <a:spcPct val="115000"/>
              </a:lnSpc>
              <a:spcAft>
                <a:spcPts val="1000"/>
              </a:spcAft>
            </a:pPr>
            <a:r>
              <a:rPr lang="en-US"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Complex </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fracturing involves preferential opening of the natural fracture system wherever the natural fracture density and formation stresses will allow</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Prediction of complex fracture propagation by fracture models does not appear to agree with field data, thus complex fracturing design does not currently appear to be model friendly</a:t>
            </a:r>
          </a:p>
          <a:p>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Some fields are not affected, however, occurrence of regional fractures or natural fracture sets is one reason for a larger than expected drainage area</a:t>
            </a:r>
            <a:endParaRPr lang="en-US" dirty="0">
              <a:solidFill>
                <a:srgbClr val="92D050"/>
              </a:solidFill>
            </a:endParaRPr>
          </a:p>
        </p:txBody>
      </p:sp>
    </p:spTree>
    <p:extLst>
      <p:ext uri="{BB962C8B-B14F-4D97-AF65-F5344CB8AC3E}">
        <p14:creationId xmlns:p14="http://schemas.microsoft.com/office/powerpoint/2010/main" val="14450796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Picture 2" descr="http://www.findingpetroleum.com/ckfinder/userfiles/images/131Q_18_%20Picture%2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7" y="8467"/>
            <a:ext cx="9224490" cy="639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9529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02" y="0"/>
            <a:ext cx="8934595" cy="6858000"/>
          </a:xfrm>
          <a:prstGeom prst="rect">
            <a:avLst/>
          </a:prstGeom>
        </p:spPr>
      </p:pic>
    </p:spTree>
    <p:extLst>
      <p:ext uri="{BB962C8B-B14F-4D97-AF65-F5344CB8AC3E}">
        <p14:creationId xmlns:p14="http://schemas.microsoft.com/office/powerpoint/2010/main" val="8915892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743200"/>
            <a:ext cx="14401800" cy="10668000"/>
          </a:xfrm>
          <a:prstGeom prst="rect">
            <a:avLst/>
          </a:prstGeom>
        </p:spPr>
      </p:pic>
    </p:spTree>
    <p:extLst>
      <p:ext uri="{BB962C8B-B14F-4D97-AF65-F5344CB8AC3E}">
        <p14:creationId xmlns:p14="http://schemas.microsoft.com/office/powerpoint/2010/main" val="14158343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36901424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209800"/>
            <a:ext cx="9601200" cy="11887200"/>
          </a:xfrm>
          <a:prstGeom prst="rect">
            <a:avLst/>
          </a:prstGeom>
        </p:spPr>
      </p:pic>
    </p:spTree>
    <p:extLst>
      <p:ext uri="{BB962C8B-B14F-4D97-AF65-F5344CB8AC3E}">
        <p14:creationId xmlns:p14="http://schemas.microsoft.com/office/powerpoint/2010/main" val="39727360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4818" y="0"/>
            <a:ext cx="5534364" cy="6858000"/>
          </a:xfrm>
          <a:prstGeom prst="rect">
            <a:avLst/>
          </a:prstGeom>
        </p:spPr>
      </p:pic>
    </p:spTree>
    <p:extLst>
      <p:ext uri="{BB962C8B-B14F-4D97-AF65-F5344CB8AC3E}">
        <p14:creationId xmlns:p14="http://schemas.microsoft.com/office/powerpoint/2010/main" val="8325180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4597533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 y="57150"/>
            <a:ext cx="9067800" cy="6800850"/>
          </a:xfrm>
          <a:prstGeom prst="rect">
            <a:avLst/>
          </a:prstGeom>
        </p:spPr>
      </p:pic>
    </p:spTree>
    <p:extLst>
      <p:ext uri="{BB962C8B-B14F-4D97-AF65-F5344CB8AC3E}">
        <p14:creationId xmlns:p14="http://schemas.microsoft.com/office/powerpoint/2010/main" val="30328910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02" y="0"/>
            <a:ext cx="8934595" cy="6858000"/>
          </a:xfrm>
          <a:prstGeom prst="rect">
            <a:avLst/>
          </a:prstGeom>
        </p:spPr>
      </p:pic>
    </p:spTree>
    <p:extLst>
      <p:ext uri="{BB962C8B-B14F-4D97-AF65-F5344CB8AC3E}">
        <p14:creationId xmlns:p14="http://schemas.microsoft.com/office/powerpoint/2010/main" val="201731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0416" t="12222" r="15000"/>
          <a:stretch/>
        </p:blipFill>
        <p:spPr>
          <a:xfrm>
            <a:off x="0" y="0"/>
            <a:ext cx="9090628" cy="6949932"/>
          </a:xfrm>
          <a:prstGeom prst="rect">
            <a:avLst/>
          </a:prstGeom>
        </p:spPr>
      </p:pic>
    </p:spTree>
    <p:extLst>
      <p:ext uri="{BB962C8B-B14F-4D97-AF65-F5344CB8AC3E}">
        <p14:creationId xmlns:p14="http://schemas.microsoft.com/office/powerpoint/2010/main" val="28910731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3750" t="13704" r="10416" b="5555"/>
          <a:stretch/>
        </p:blipFill>
        <p:spPr>
          <a:xfrm>
            <a:off x="-152400" y="0"/>
            <a:ext cx="9448800" cy="6886455"/>
          </a:xfrm>
          <a:prstGeom prst="rect">
            <a:avLst/>
          </a:prstGeom>
        </p:spPr>
      </p:pic>
    </p:spTree>
    <p:extLst>
      <p:ext uri="{BB962C8B-B14F-4D97-AF65-F5344CB8AC3E}">
        <p14:creationId xmlns:p14="http://schemas.microsoft.com/office/powerpoint/2010/main" val="7779179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24166" t="11481" r="10000" b="18889"/>
          <a:stretch/>
        </p:blipFill>
        <p:spPr>
          <a:xfrm>
            <a:off x="0" y="0"/>
            <a:ext cx="9296400" cy="6858000"/>
          </a:xfrm>
          <a:prstGeom prst="rect">
            <a:avLst/>
          </a:prstGeom>
        </p:spPr>
      </p:pic>
    </p:spTree>
    <p:extLst>
      <p:ext uri="{BB962C8B-B14F-4D97-AF65-F5344CB8AC3E}">
        <p14:creationId xmlns:p14="http://schemas.microsoft.com/office/powerpoint/2010/main" val="37544098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19400"/>
            <a:ext cx="10287000" cy="12496800"/>
          </a:xfrm>
          <a:prstGeom prst="rect">
            <a:avLst/>
          </a:prstGeom>
        </p:spPr>
      </p:pic>
    </p:spTree>
    <p:extLst>
      <p:ext uri="{BB962C8B-B14F-4D97-AF65-F5344CB8AC3E}">
        <p14:creationId xmlns:p14="http://schemas.microsoft.com/office/powerpoint/2010/main" val="6718576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76200" y="762000"/>
            <a:ext cx="9067800" cy="5515869"/>
          </a:xfrm>
          <a:prstGeom prst="rect">
            <a:avLst/>
          </a:prstGeom>
        </p:spPr>
        <p:txBody>
          <a:bodyPr wrap="square">
            <a:spAutoFit/>
          </a:bodyPr>
          <a:lstStyle/>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Kennedy</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Gupta, </a:t>
            </a:r>
            <a:r>
              <a:rPr lang="en-US"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Kotov</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Burton, </a:t>
            </a:r>
            <a:r>
              <a:rPr lang="en-US"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Knecht</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and Ahmed, Baker Hughes SPE </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162534</a:t>
            </a:r>
          </a:p>
          <a:p>
            <a:pPr>
              <a:lnSpc>
                <a:spcPct val="115000"/>
              </a:lnSpc>
              <a:spcAft>
                <a:spcPts val="1000"/>
              </a:spcAft>
            </a:pP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Optimized </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Shale Resource Development: Proper Placement of Well and Hydraulic Fracture Stages</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Performance reveals not all wells producing commercially </a:t>
            </a:r>
          </a:p>
          <a:p>
            <a:pPr indent="457200">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only 40% of </a:t>
            </a:r>
            <a:r>
              <a:rPr lang="en-US"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frack</a:t>
            </a: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stages make significant contribution to production</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	must target “sweet spots”</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Geometric placement based on current concepts of fixed well/fracture spacing not appropriate</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Placement in “sweet spots” appears to be significant for best producing wells</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Exploration phase should include basin/area screening to identify core areas (sweet spots).  </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Definition of sweet spots should include mapping of natural fractures </a:t>
            </a:r>
          </a:p>
          <a:p>
            <a:pPr>
              <a:lnSpc>
                <a:spcPct val="115000"/>
              </a:lnSpc>
              <a:spcAft>
                <a:spcPts val="1000"/>
              </a:spcAft>
            </a:pPr>
            <a:r>
              <a:rPr lang="en-US" dirty="0">
                <a:solidFill>
                  <a:srgbClr val="92D050"/>
                </a:solidFill>
                <a:latin typeface="Calibri" panose="020F0502020204030204" pitchFamily="34" charset="0"/>
                <a:ea typeface="Calibri" panose="020F0502020204030204" pitchFamily="34" charset="0"/>
                <a:cs typeface="Times New Roman" panose="02020603050405020304" pitchFamily="18" charset="0"/>
              </a:rPr>
              <a:t>A naturally fractured reservoir can be drained more efficiently if a complex fracture network can be created by the hydraulic fracture stimulation</a:t>
            </a:r>
            <a:endParaRPr lang="en-US"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0085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609600" y="304800"/>
            <a:ext cx="6048835" cy="369332"/>
          </a:xfrm>
          <a:prstGeom prst="rect">
            <a:avLst/>
          </a:prstGeom>
        </p:spPr>
        <p:txBody>
          <a:bodyPr wrap="none">
            <a:spAutoFit/>
          </a:bodyPr>
          <a:lstStyle/>
          <a:p>
            <a:r>
              <a:rPr lang="en-US" dirty="0">
                <a:solidFill>
                  <a:srgbClr val="FF0000"/>
                </a:solidFill>
                <a:latin typeface="Times New Roman" panose="02020603050405020304" pitchFamily="18" charset="0"/>
                <a:ea typeface="Times New Roman" panose="02020603050405020304" pitchFamily="18" charset="0"/>
              </a:rPr>
              <a:t>Ran</a:t>
            </a:r>
            <a:r>
              <a:rPr lang="en-US" spc="90" dirty="0">
                <a:solidFill>
                  <a:srgbClr val="FF0000"/>
                </a:solidFill>
                <a:latin typeface="Times New Roman" panose="02020603050405020304" pitchFamily="18" charset="0"/>
                <a:ea typeface="Times New Roman" panose="02020603050405020304" pitchFamily="18" charset="0"/>
              </a:rPr>
              <a:t> </a:t>
            </a:r>
            <a:r>
              <a:rPr lang="en-US" dirty="0" err="1">
                <a:solidFill>
                  <a:srgbClr val="FF0000"/>
                </a:solidFill>
                <a:latin typeface="Times New Roman" panose="02020603050405020304" pitchFamily="18" charset="0"/>
                <a:ea typeface="Times New Roman" panose="02020603050405020304" pitchFamily="18" charset="0"/>
              </a:rPr>
              <a:t>Bachrach</a:t>
            </a:r>
            <a:r>
              <a:rPr lang="en-US" spc="95"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and</a:t>
            </a:r>
            <a:r>
              <a:rPr lang="en-US" spc="90"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Colin</a:t>
            </a:r>
            <a:r>
              <a:rPr lang="en-US" spc="95"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Sayers,</a:t>
            </a:r>
            <a:r>
              <a:rPr lang="en-US" spc="90" dirty="0">
                <a:solidFill>
                  <a:srgbClr val="FF0000"/>
                </a:solidFill>
                <a:latin typeface="Times New Roman" panose="02020603050405020304" pitchFamily="18" charset="0"/>
                <a:ea typeface="Times New Roman" panose="02020603050405020304" pitchFamily="18" charset="0"/>
              </a:rPr>
              <a:t> </a:t>
            </a:r>
            <a:r>
              <a:rPr lang="en-US" dirty="0" smtClean="0">
                <a:solidFill>
                  <a:srgbClr val="FF0000"/>
                </a:solidFill>
                <a:latin typeface="Times New Roman" panose="02020603050405020304" pitchFamily="18" charset="0"/>
                <a:ea typeface="Times New Roman" panose="02020603050405020304" pitchFamily="18" charset="0"/>
              </a:rPr>
              <a:t>Schlumberger     August 2014</a:t>
            </a:r>
            <a:endParaRPr lang="en-US" dirty="0">
              <a:solidFill>
                <a:srgbClr val="FF0000"/>
              </a:solidFill>
            </a:endParaRPr>
          </a:p>
        </p:txBody>
      </p:sp>
      <p:sp>
        <p:nvSpPr>
          <p:cNvPr id="4" name="Rectangle 3"/>
          <p:cNvSpPr/>
          <p:nvPr/>
        </p:nvSpPr>
        <p:spPr>
          <a:xfrm>
            <a:off x="547917" y="693182"/>
            <a:ext cx="6172200" cy="369332"/>
          </a:xfrm>
          <a:prstGeom prst="rect">
            <a:avLst/>
          </a:prstGeom>
        </p:spPr>
        <p:txBody>
          <a:bodyPr wrap="square">
            <a:spAutoFit/>
          </a:bodyPr>
          <a:lstStyle/>
          <a:p>
            <a:pPr marL="182880" marR="0" eaLnBrk="0" hangingPunct="0">
              <a:spcBef>
                <a:spcPts val="905"/>
              </a:spcBef>
              <a:spcAft>
                <a:spcPts val="0"/>
              </a:spcAft>
            </a:pPr>
            <a:r>
              <a:rPr lang="en-US" dirty="0">
                <a:solidFill>
                  <a:srgbClr val="FF0000"/>
                </a:solidFill>
                <a:latin typeface="Times New Roman" panose="02020603050405020304" pitchFamily="18" charset="0"/>
                <a:ea typeface="Times New Roman" panose="02020603050405020304" pitchFamily="18" charset="0"/>
              </a:rPr>
              <a:t>New</a:t>
            </a:r>
            <a:r>
              <a:rPr lang="en-US" spc="90"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method</a:t>
            </a:r>
            <a:r>
              <a:rPr lang="en-US" spc="95"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characterizes</a:t>
            </a:r>
            <a:r>
              <a:rPr lang="en-US" spc="90"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naturally</a:t>
            </a:r>
            <a:r>
              <a:rPr lang="en-US" spc="95"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fractured</a:t>
            </a:r>
            <a:r>
              <a:rPr lang="en-US" spc="90" dirty="0">
                <a:solidFill>
                  <a:srgbClr val="FF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reservoirs</a:t>
            </a:r>
            <a:endParaRPr lang="en-US" sz="1200" dirty="0">
              <a:solidFill>
                <a:srgbClr val="FF0000"/>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304800" y="1295400"/>
            <a:ext cx="8229600" cy="923330"/>
          </a:xfrm>
          <a:prstGeom prst="rect">
            <a:avLst/>
          </a:prstGeom>
        </p:spPr>
        <p:txBody>
          <a:bodyPr wrap="square">
            <a:spAutoFit/>
          </a:bodyPr>
          <a:lstStyle/>
          <a:p>
            <a:r>
              <a:rPr lang="en-US" dirty="0">
                <a:solidFill>
                  <a:srgbClr val="92D050"/>
                </a:solidFill>
                <a:latin typeface="Times New Roman" panose="02020603050405020304" pitchFamily="18" charset="0"/>
                <a:ea typeface="Times New Roman" panose="02020603050405020304" pitchFamily="18" charset="0"/>
              </a:rPr>
              <a:t>In</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reality,</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production</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appeared</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almost</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haphazard.</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Shales</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were</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alarmingly</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heterogeneous.</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The</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first detailed</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maps</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of</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shale</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heterogeneity</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were</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drawn</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very</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slowly,</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at</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enormous</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cost,</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by</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the</a:t>
            </a:r>
            <a:r>
              <a:rPr lang="en-US" spc="65" dirty="0">
                <a:solidFill>
                  <a:srgbClr val="92D050"/>
                </a:solidFill>
                <a:latin typeface="Times New Roman" panose="02020603050405020304" pitchFamily="18" charset="0"/>
                <a:ea typeface="Times New Roman" panose="02020603050405020304" pitchFamily="18" charset="0"/>
              </a:rPr>
              <a:t> </a:t>
            </a:r>
            <a:r>
              <a:rPr lang="en-US" dirty="0" smtClean="0">
                <a:solidFill>
                  <a:srgbClr val="92D050"/>
                </a:solidFill>
                <a:latin typeface="Times New Roman" panose="02020603050405020304" pitchFamily="18" charset="0"/>
                <a:ea typeface="Times New Roman" panose="02020603050405020304" pitchFamily="18" charset="0"/>
              </a:rPr>
              <a:t>drill bit</a:t>
            </a:r>
            <a:endParaRPr lang="en-US" dirty="0">
              <a:solidFill>
                <a:srgbClr val="92D050"/>
              </a:solidFill>
            </a:endParaRPr>
          </a:p>
        </p:txBody>
      </p:sp>
      <p:sp>
        <p:nvSpPr>
          <p:cNvPr id="6" name="Rectangle 5"/>
          <p:cNvSpPr/>
          <p:nvPr/>
        </p:nvSpPr>
        <p:spPr>
          <a:xfrm>
            <a:off x="342900" y="2357360"/>
            <a:ext cx="8153400" cy="1477328"/>
          </a:xfrm>
          <a:prstGeom prst="rect">
            <a:avLst/>
          </a:prstGeom>
        </p:spPr>
        <p:txBody>
          <a:bodyPr wrap="square">
            <a:spAutoFit/>
          </a:bodyPr>
          <a:lstStyle/>
          <a:p>
            <a:r>
              <a:rPr lang="en-US" dirty="0">
                <a:solidFill>
                  <a:srgbClr val="92D050"/>
                </a:solidFill>
                <a:latin typeface="Times New Roman" panose="02020603050405020304" pitchFamily="18" charset="0"/>
                <a:ea typeface="Times New Roman" panose="02020603050405020304" pitchFamily="18" charset="0"/>
              </a:rPr>
              <a:t>Evidence</a:t>
            </a:r>
            <a:r>
              <a:rPr lang="en-US" spc="8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of</a:t>
            </a:r>
            <a:r>
              <a:rPr lang="en-US" spc="8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heterogeneity</a:t>
            </a:r>
            <a:r>
              <a:rPr lang="en-US" spc="7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showed</a:t>
            </a:r>
            <a:r>
              <a:rPr lang="en-US" spc="8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up</a:t>
            </a:r>
            <a:r>
              <a:rPr lang="en-US" spc="7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at multiple</a:t>
            </a:r>
            <a:r>
              <a:rPr lang="en-US" spc="5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scales,</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from</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the</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field</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down</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to</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individual</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stages</a:t>
            </a:r>
            <a:r>
              <a:rPr lang="en-US" spc="5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within</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well.</a:t>
            </a:r>
            <a:r>
              <a:rPr lang="en-US" spc="60" dirty="0">
                <a:solidFill>
                  <a:srgbClr val="92D050"/>
                </a:solidFill>
                <a:latin typeface="Times New Roman" panose="02020603050405020304" pitchFamily="18" charset="0"/>
                <a:ea typeface="Times New Roman" panose="02020603050405020304" pitchFamily="18" charset="0"/>
              </a:rPr>
              <a:t> </a:t>
            </a:r>
            <a:endParaRPr lang="en-US" spc="60" dirty="0" smtClean="0">
              <a:solidFill>
                <a:srgbClr val="92D050"/>
              </a:solidFill>
              <a:latin typeface="Times New Roman" panose="02020603050405020304" pitchFamily="18" charset="0"/>
              <a:ea typeface="Times New Roman" panose="02020603050405020304" pitchFamily="18" charset="0"/>
            </a:endParaRPr>
          </a:p>
          <a:p>
            <a:endParaRPr lang="en-US" spc="60" dirty="0">
              <a:solidFill>
                <a:srgbClr val="92D050"/>
              </a:solidFill>
              <a:latin typeface="Times New Roman" panose="02020603050405020304" pitchFamily="18" charset="0"/>
              <a:ea typeface="Times New Roman" panose="02020603050405020304" pitchFamily="18" charset="0"/>
            </a:endParaRPr>
          </a:p>
          <a:p>
            <a:r>
              <a:rPr lang="en-US" dirty="0" smtClean="0">
                <a:solidFill>
                  <a:srgbClr val="92D050"/>
                </a:solidFill>
                <a:latin typeface="Times New Roman" panose="02020603050405020304" pitchFamily="18" charset="0"/>
                <a:ea typeface="Times New Roman" panose="02020603050405020304" pitchFamily="18" charset="0"/>
              </a:rPr>
              <a:t>According</a:t>
            </a:r>
            <a:r>
              <a:rPr lang="en-US" spc="60" dirty="0" smtClean="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to</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one</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study,</a:t>
            </a:r>
            <a:r>
              <a:rPr lang="en-US" spc="5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43%</a:t>
            </a:r>
            <a:r>
              <a:rPr lang="en-US" spc="6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of the</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perforations</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in</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certain</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play</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produced</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almost</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no</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hydrocarbons,</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while</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30%</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produced</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more</a:t>
            </a:r>
            <a:r>
              <a:rPr lang="en-US" spc="7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than</a:t>
            </a:r>
            <a:r>
              <a:rPr lang="en-US" spc="6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80% of</a:t>
            </a:r>
            <a:r>
              <a:rPr lang="en-US" spc="8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total</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flow.</a:t>
            </a:r>
            <a:endParaRPr lang="en-US" dirty="0">
              <a:solidFill>
                <a:srgbClr val="92D05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348859"/>
            <a:ext cx="5334000" cy="238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095999" y="4724400"/>
            <a:ext cx="2667001" cy="1754326"/>
          </a:xfrm>
          <a:prstGeom prst="rect">
            <a:avLst/>
          </a:prstGeom>
        </p:spPr>
        <p:txBody>
          <a:bodyPr wrap="square">
            <a:spAutoFit/>
          </a:bodyPr>
          <a:lstStyle/>
          <a:p>
            <a:r>
              <a:rPr lang="en-US" dirty="0">
                <a:solidFill>
                  <a:srgbClr val="92D050"/>
                </a:solidFill>
                <a:latin typeface="Times New Roman" panose="02020603050405020304" pitchFamily="18" charset="0"/>
                <a:ea typeface="Times New Roman" panose="02020603050405020304" pitchFamily="18" charset="0"/>
              </a:rPr>
              <a:t>Schlumberger</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recently</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developed</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the</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industry’s</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first</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high- resolution</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orthotropic</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inversion</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technique</a:t>
            </a:r>
            <a:r>
              <a:rPr lang="en-US" spc="90"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for</a:t>
            </a:r>
            <a:r>
              <a:rPr lang="en-US" spc="85" dirty="0">
                <a:solidFill>
                  <a:srgbClr val="92D050"/>
                </a:solidFill>
                <a:latin typeface="Times New Roman" panose="02020603050405020304" pitchFamily="18" charset="0"/>
                <a:ea typeface="Times New Roman" panose="02020603050405020304" pitchFamily="18" charset="0"/>
              </a:rPr>
              <a:t> </a:t>
            </a:r>
            <a:r>
              <a:rPr lang="en-US" dirty="0">
                <a:solidFill>
                  <a:srgbClr val="92D050"/>
                </a:solidFill>
                <a:latin typeface="Times New Roman" panose="02020603050405020304" pitchFamily="18" charset="0"/>
                <a:ea typeface="Times New Roman" panose="02020603050405020304" pitchFamily="18" charset="0"/>
              </a:rPr>
              <a:t>WAZ</a:t>
            </a:r>
            <a:r>
              <a:rPr lang="en-US" spc="85" dirty="0">
                <a:solidFill>
                  <a:srgbClr val="92D050"/>
                </a:solidFill>
                <a:latin typeface="Times New Roman" panose="02020603050405020304" pitchFamily="18" charset="0"/>
                <a:ea typeface="Times New Roman" panose="02020603050405020304" pitchFamily="18" charset="0"/>
              </a:rPr>
              <a:t> </a:t>
            </a:r>
            <a:r>
              <a:rPr lang="en-US" dirty="0" smtClean="0">
                <a:solidFill>
                  <a:srgbClr val="92D050"/>
                </a:solidFill>
                <a:latin typeface="Times New Roman" panose="02020603050405020304" pitchFamily="18" charset="0"/>
                <a:ea typeface="Times New Roman" panose="02020603050405020304" pitchFamily="18" charset="0"/>
              </a:rPr>
              <a:t>seismic (on right).</a:t>
            </a:r>
            <a:endParaRPr lang="en-US" dirty="0">
              <a:solidFill>
                <a:srgbClr val="92D050"/>
              </a:solidFill>
            </a:endParaRPr>
          </a:p>
        </p:txBody>
      </p:sp>
      <p:sp>
        <p:nvSpPr>
          <p:cNvPr id="2" name="Rectangle 1"/>
          <p:cNvSpPr/>
          <p:nvPr/>
        </p:nvSpPr>
        <p:spPr>
          <a:xfrm>
            <a:off x="914400" y="3996460"/>
            <a:ext cx="1295400" cy="369332"/>
          </a:xfrm>
          <a:prstGeom prst="rect">
            <a:avLst/>
          </a:prstGeom>
        </p:spPr>
        <p:txBody>
          <a:bodyPr wrap="square">
            <a:spAutoFit/>
          </a:bodyPr>
          <a:lstStyle/>
          <a:p>
            <a:pPr marL="182880" marR="0" eaLnBrk="0" hangingPunct="0">
              <a:spcBef>
                <a:spcPts val="905"/>
              </a:spcBef>
              <a:spcAft>
                <a:spcPts val="0"/>
              </a:spcAft>
            </a:pPr>
            <a:r>
              <a:rPr lang="en-US" dirty="0" smtClean="0">
                <a:solidFill>
                  <a:srgbClr val="00B050"/>
                </a:solidFill>
                <a:latin typeface="Times New Roman" panose="02020603050405020304" pitchFamily="18" charset="0"/>
                <a:ea typeface="Times New Roman" panose="02020603050405020304" pitchFamily="18" charset="0"/>
              </a:rPr>
              <a:t>Drill Bit</a:t>
            </a:r>
            <a:endParaRPr lang="en-US" sz="1200" dirty="0">
              <a:solidFill>
                <a:srgbClr val="00B05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46881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olga\aapg-sld\slide0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887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olga\aapg-sld\slide0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305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Picture 2" descr="http://www.findingpetroleum.com/ckfinder/userfiles/images/131Q_18_%20Picture%2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7" y="8467"/>
            <a:ext cx="9224490" cy="639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2373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olga\aapg-sld\slide05.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0"/>
            <a:ext cx="7881937"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004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6350"/>
            <a:ext cx="5289594"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8572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0"/>
            <a:ext cx="5178425" cy="684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819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37457"/>
            <a:ext cx="8879675" cy="6553200"/>
          </a:xfrm>
          <a:prstGeom prst="rect">
            <a:avLst/>
          </a:prstGeom>
        </p:spPr>
      </p:pic>
    </p:spTree>
    <p:extLst>
      <p:ext uri="{BB962C8B-B14F-4D97-AF65-F5344CB8AC3E}">
        <p14:creationId xmlns:p14="http://schemas.microsoft.com/office/powerpoint/2010/main" val="41061334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529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0728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6769" y="0"/>
            <a:ext cx="6330462" cy="6858000"/>
          </a:xfrm>
          <a:prstGeom prst="rect">
            <a:avLst/>
          </a:prstGeom>
        </p:spPr>
      </p:pic>
    </p:spTree>
    <p:extLst>
      <p:ext uri="{BB962C8B-B14F-4D97-AF65-F5344CB8AC3E}">
        <p14:creationId xmlns:p14="http://schemas.microsoft.com/office/powerpoint/2010/main" val="17335846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467600" y="5943600"/>
            <a:ext cx="1600200" cy="646331"/>
          </a:xfrm>
          <a:prstGeom prst="rect">
            <a:avLst/>
          </a:prstGeom>
          <a:noFill/>
        </p:spPr>
        <p:txBody>
          <a:bodyPr wrap="square" rtlCol="0">
            <a:spAutoFit/>
          </a:bodyPr>
          <a:lstStyle/>
          <a:p>
            <a:r>
              <a:rPr lang="en-US" sz="3600" dirty="0" smtClean="0">
                <a:solidFill>
                  <a:srgbClr val="C00000"/>
                </a:solidFill>
              </a:rPr>
              <a:t>Ethane</a:t>
            </a:r>
            <a:endParaRPr lang="en-US" sz="3600" dirty="0">
              <a:solidFill>
                <a:srgbClr val="C00000"/>
              </a:solidFill>
            </a:endParaRPr>
          </a:p>
        </p:txBody>
      </p:sp>
    </p:spTree>
    <p:extLst>
      <p:ext uri="{BB962C8B-B14F-4D97-AF65-F5344CB8AC3E}">
        <p14:creationId xmlns:p14="http://schemas.microsoft.com/office/powerpoint/2010/main" val="31910728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96400" cy="708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4544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609600" y="130562"/>
            <a:ext cx="8313738" cy="232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endParaRPr lang="en-US" sz="2400" dirty="0">
              <a:solidFill>
                <a:schemeClr val="tx1"/>
              </a:solidFill>
              <a:latin typeface="Arial" charset="0"/>
            </a:endParaRPr>
          </a:p>
          <a:p>
            <a:pPr algn="ctr"/>
            <a:r>
              <a:rPr lang="en-US" sz="1500" b="1" dirty="0">
                <a:solidFill>
                  <a:srgbClr val="FF0000"/>
                </a:solidFill>
                <a:latin typeface="Arial" charset="0"/>
              </a:rPr>
              <a:t>SURFACE GEOCHEMICAL PROSPECTING </a:t>
            </a:r>
            <a:endParaRPr lang="en-US" sz="1500" b="1" dirty="0" smtClean="0">
              <a:solidFill>
                <a:srgbClr val="FF0000"/>
              </a:solidFill>
              <a:latin typeface="Arial" charset="0"/>
            </a:endParaRPr>
          </a:p>
          <a:p>
            <a:pPr algn="ctr"/>
            <a:r>
              <a:rPr lang="en-US" sz="1500" b="1" dirty="0" smtClean="0">
                <a:solidFill>
                  <a:srgbClr val="FF0000"/>
                </a:solidFill>
                <a:latin typeface="Arial" charset="0"/>
              </a:rPr>
              <a:t>FOR </a:t>
            </a:r>
          </a:p>
          <a:p>
            <a:pPr algn="ctr"/>
            <a:r>
              <a:rPr lang="en-US" sz="1500" b="1" dirty="0" smtClean="0">
                <a:solidFill>
                  <a:srgbClr val="FF0000"/>
                </a:solidFill>
                <a:latin typeface="Arial" charset="0"/>
              </a:rPr>
              <a:t>UNCONVENTIONAL HYDROCARBON RESERVOIRS</a:t>
            </a:r>
            <a:endParaRPr lang="en-US" sz="1400" dirty="0">
              <a:solidFill>
                <a:srgbClr val="FF0000"/>
              </a:solidFill>
              <a:latin typeface="Arial" charset="0"/>
            </a:endParaRPr>
          </a:p>
          <a:p>
            <a:pPr algn="ctr"/>
            <a:endParaRPr lang="en-US" sz="1400" dirty="0">
              <a:solidFill>
                <a:srgbClr val="FF0000"/>
              </a:solidFill>
              <a:latin typeface="Arial" charset="0"/>
            </a:endParaRPr>
          </a:p>
          <a:p>
            <a:pPr algn="ctr"/>
            <a:endParaRPr lang="en-US" sz="1400" dirty="0">
              <a:solidFill>
                <a:schemeClr val="tx1"/>
              </a:solidFill>
              <a:latin typeface="Arial" charset="0"/>
            </a:endParaRPr>
          </a:p>
          <a:p>
            <a:pPr algn="ctr"/>
            <a:r>
              <a:rPr lang="en-US" sz="1200" dirty="0">
                <a:solidFill>
                  <a:srgbClr val="00CC00"/>
                </a:solidFill>
                <a:latin typeface="Arial" charset="0"/>
              </a:rPr>
              <a:t>			        </a:t>
            </a:r>
            <a:r>
              <a:rPr lang="en-US" sz="1200" dirty="0" smtClean="0">
                <a:solidFill>
                  <a:srgbClr val="00CC00"/>
                </a:solidFill>
                <a:latin typeface="Arial" charset="0"/>
              </a:rPr>
              <a:t> </a:t>
            </a:r>
            <a:r>
              <a:rPr lang="en-US" sz="1200" b="1" dirty="0" smtClean="0">
                <a:solidFill>
                  <a:srgbClr val="FF0000"/>
                </a:solidFill>
                <a:latin typeface="Arial" charset="0"/>
              </a:rPr>
              <a:t>September, 2014</a:t>
            </a:r>
            <a:endParaRPr lang="en-US" sz="1200" b="1" dirty="0">
              <a:solidFill>
                <a:srgbClr val="FF0000"/>
              </a:solidFill>
              <a:latin typeface="Arial" charset="0"/>
            </a:endParaRPr>
          </a:p>
          <a:p>
            <a:pPr algn="ctr"/>
            <a:r>
              <a:rPr lang="en-US" sz="1200" b="1" dirty="0">
                <a:solidFill>
                  <a:srgbClr val="FF0000"/>
                </a:solidFill>
                <a:latin typeface="Arial" charset="0"/>
              </a:rPr>
              <a:t>			</a:t>
            </a:r>
            <a:r>
              <a:rPr lang="en-US" sz="1200" b="1" dirty="0" smtClean="0">
                <a:solidFill>
                  <a:srgbClr val="FF0000"/>
                </a:solidFill>
                <a:latin typeface="Arial" charset="0"/>
              </a:rPr>
              <a:t>         PEMEX</a:t>
            </a:r>
            <a:endParaRPr lang="en-US" sz="1200" b="1" dirty="0">
              <a:solidFill>
                <a:srgbClr val="FF0000"/>
              </a:solidFill>
              <a:latin typeface="Arial" charset="0"/>
            </a:endParaRPr>
          </a:p>
          <a:p>
            <a:pPr algn="ctr"/>
            <a:r>
              <a:rPr lang="en-US" sz="1200" b="1" dirty="0">
                <a:solidFill>
                  <a:srgbClr val="FF0000"/>
                </a:solidFill>
                <a:latin typeface="Arial" charset="0"/>
              </a:rPr>
              <a:t>                                                                 </a:t>
            </a:r>
            <a:r>
              <a:rPr lang="en-US" sz="1200" b="1" dirty="0" err="1">
                <a:solidFill>
                  <a:srgbClr val="FF0000"/>
                </a:solidFill>
                <a:latin typeface="Arial" charset="0"/>
              </a:rPr>
              <a:t>Villlahermosa</a:t>
            </a:r>
            <a:r>
              <a:rPr lang="en-US" sz="1200" b="1" dirty="0">
                <a:solidFill>
                  <a:srgbClr val="FF0000"/>
                </a:solidFill>
                <a:latin typeface="Arial" charset="0"/>
              </a:rPr>
              <a:t>, </a:t>
            </a:r>
            <a:r>
              <a:rPr lang="en-US" sz="1200" b="1" dirty="0" smtClean="0">
                <a:solidFill>
                  <a:srgbClr val="FF0000"/>
                </a:solidFill>
                <a:latin typeface="Arial" charset="0"/>
              </a:rPr>
              <a:t>Mexico</a:t>
            </a:r>
            <a:endParaRPr lang="en-US" sz="1200" b="1" dirty="0">
              <a:solidFill>
                <a:srgbClr val="FF0000"/>
              </a:solidFill>
              <a:latin typeface="Arial" charset="0"/>
            </a:endParaRPr>
          </a:p>
          <a:p>
            <a:pPr algn="ctr"/>
            <a:r>
              <a:rPr lang="en-US" sz="1200" b="1" dirty="0">
                <a:solidFill>
                  <a:srgbClr val="FF0000"/>
                </a:solidFill>
                <a:latin typeface="Arial" charset="0"/>
              </a:rPr>
              <a:t>                         </a:t>
            </a:r>
            <a:r>
              <a:rPr lang="en-US" sz="1200" b="1" dirty="0">
                <a:solidFill>
                  <a:srgbClr val="0000CC"/>
                </a:solidFill>
                <a:latin typeface="Arial" charset="0"/>
              </a:rPr>
              <a:t>                                               </a:t>
            </a:r>
            <a:endParaRPr lang="en-US" sz="1200" b="1" dirty="0">
              <a:solidFill>
                <a:schemeClr val="tx1"/>
              </a:solidFill>
              <a:latin typeface="Arial" charset="0"/>
            </a:endParaRPr>
          </a:p>
        </p:txBody>
      </p:sp>
      <p:sp>
        <p:nvSpPr>
          <p:cNvPr id="2051" name="Text Box 3"/>
          <p:cNvSpPr txBox="1">
            <a:spLocks noChangeArrowheads="1"/>
          </p:cNvSpPr>
          <p:nvPr/>
        </p:nvSpPr>
        <p:spPr bwMode="auto">
          <a:xfrm>
            <a:off x="101600" y="2425700"/>
            <a:ext cx="238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buFontTx/>
              <a:buChar char="•"/>
            </a:pPr>
            <a:endParaRPr lang="en-US" sz="1200">
              <a:solidFill>
                <a:schemeClr val="accent2"/>
              </a:solidFill>
              <a:latin typeface="Arial" charset="0"/>
            </a:endParaRPr>
          </a:p>
        </p:txBody>
      </p:sp>
      <p:sp>
        <p:nvSpPr>
          <p:cNvPr id="2052" name="Text Box 4"/>
          <p:cNvSpPr txBox="1">
            <a:spLocks noChangeArrowheads="1"/>
          </p:cNvSpPr>
          <p:nvPr/>
        </p:nvSpPr>
        <p:spPr bwMode="auto">
          <a:xfrm>
            <a:off x="5638800" y="5105400"/>
            <a:ext cx="28987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r>
              <a:rPr lang="en-US" sz="1200" i="1">
                <a:solidFill>
                  <a:srgbClr val="FF0000"/>
                </a:solidFill>
                <a:latin typeface="Arial" charset="0"/>
              </a:rPr>
              <a:t>Organized by</a:t>
            </a:r>
            <a:endParaRPr lang="en-US" sz="1200" i="1">
              <a:solidFill>
                <a:srgbClr val="FF0000"/>
              </a:solidFill>
              <a:latin typeface="Verdana Ref" pitchFamily="34" charset="0"/>
            </a:endParaRPr>
          </a:p>
          <a:p>
            <a:r>
              <a:rPr lang="en-US" sz="1200" b="1">
                <a:solidFill>
                  <a:srgbClr val="FF0000"/>
                </a:solidFill>
                <a:latin typeface="Arial" charset="0"/>
              </a:rPr>
              <a:t>EXPLORATION TECHNOLOGIES, Inc.</a:t>
            </a:r>
          </a:p>
          <a:p>
            <a:r>
              <a:rPr lang="en-US" sz="1200" b="1">
                <a:solidFill>
                  <a:srgbClr val="FF0000"/>
                </a:solidFill>
                <a:latin typeface="Arial" charset="0"/>
              </a:rPr>
              <a:t>7755 Synott Road </a:t>
            </a:r>
          </a:p>
          <a:p>
            <a:r>
              <a:rPr lang="en-US" sz="1200" b="1">
                <a:solidFill>
                  <a:srgbClr val="FF0000"/>
                </a:solidFill>
                <a:latin typeface="Arial" charset="0"/>
              </a:rPr>
              <a:t>Houston, Texas</a:t>
            </a:r>
            <a:endParaRPr lang="en-US" sz="1200">
              <a:solidFill>
                <a:srgbClr val="FF0000"/>
              </a:solidFill>
              <a:latin typeface="Arial" charset="0"/>
            </a:endParaRPr>
          </a:p>
          <a:p>
            <a:r>
              <a:rPr lang="en-US" sz="1200" i="1">
                <a:solidFill>
                  <a:srgbClr val="FF0000"/>
                </a:solidFill>
                <a:latin typeface="Arial" charset="0"/>
              </a:rPr>
              <a:t>Victor T. Jones, III, PhD.</a:t>
            </a:r>
          </a:p>
          <a:p>
            <a:r>
              <a:rPr lang="en-US" sz="1200" i="1">
                <a:solidFill>
                  <a:srgbClr val="FF0000"/>
                </a:solidFill>
                <a:latin typeface="Arial" charset="0"/>
              </a:rPr>
              <a:t>Nelson Cortes.</a:t>
            </a:r>
          </a:p>
        </p:txBody>
      </p:sp>
      <p:pic>
        <p:nvPicPr>
          <p:cNvPr id="2053" name="Picture 6" descr="espray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4513" y="2960688"/>
            <a:ext cx="13335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9" name="Bubble_Example_01.avi">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838200" y="2438400"/>
            <a:ext cx="32766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942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466" fill="hold"/>
                                        <p:tgtEl>
                                          <p:spTgt spid="28467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4679"/>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84679"/>
                                        </p:tgtEl>
                                      </p:cBhvr>
                                    </p:cmd>
                                  </p:childTnLst>
                                </p:cTn>
                              </p:par>
                            </p:childTnLst>
                          </p:cTn>
                        </p:par>
                      </p:childTnLst>
                    </p:cTn>
                  </p:par>
                </p:childTnLst>
              </p:cTn>
              <p:nextCondLst>
                <p:cond evt="onClick" delay="0">
                  <p:tgtEl>
                    <p:spTgt spid="284679"/>
                  </p:tgtEl>
                </p:cond>
              </p:nextCondLst>
            </p:seq>
            <p:video>
              <p:cMediaNode>
                <p:cTn id="12" fill="hold" display="0">
                  <p:stCondLst>
                    <p:cond delay="indefinite"/>
                  </p:stCondLst>
                  <p:endCondLst>
                    <p:cond evt="onNext" delay="0">
                      <p:tgtEl>
                        <p:sldTgt/>
                      </p:tgtEl>
                    </p:cond>
                    <p:cond evt="onPrev" delay="0">
                      <p:tgtEl>
                        <p:sldTgt/>
                      </p:tgtEl>
                    </p:cond>
                  </p:endCondLst>
                </p:cTn>
                <p:tgtEl>
                  <p:spTgt spid="284679"/>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81000" y="152400"/>
            <a:ext cx="8128000"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endParaRPr lang="en-US" sz="2400">
              <a:solidFill>
                <a:schemeClr val="tx1"/>
              </a:solidFill>
              <a:latin typeface="Arial" charset="0"/>
            </a:endParaRPr>
          </a:p>
          <a:p>
            <a:pPr algn="ctr"/>
            <a:r>
              <a:rPr lang="en-US" sz="1600">
                <a:solidFill>
                  <a:srgbClr val="00FF00"/>
                </a:solidFill>
                <a:latin typeface="Arial" charset="0"/>
                <a:cs typeface="Arial" charset="0"/>
              </a:rPr>
              <a:t>The Foundation of Petroleum Exploration</a:t>
            </a:r>
          </a:p>
          <a:p>
            <a:pPr algn="ctr"/>
            <a:r>
              <a:rPr lang="en-US" sz="1600">
                <a:solidFill>
                  <a:srgbClr val="00FF00"/>
                </a:solidFill>
                <a:latin typeface="Arial" charset="0"/>
                <a:cs typeface="Arial" charset="0"/>
              </a:rPr>
              <a:t>Is Based on Mapping Seeps</a:t>
            </a:r>
            <a:r>
              <a:rPr lang="en-US" sz="1600">
                <a:solidFill>
                  <a:srgbClr val="00FF00"/>
                </a:solidFill>
                <a:latin typeface="Arial Unicode MS" pitchFamily="34" charset="-128"/>
              </a:rPr>
              <a:t> </a:t>
            </a:r>
            <a:br>
              <a:rPr lang="en-US" sz="1600">
                <a:solidFill>
                  <a:srgbClr val="00FF00"/>
                </a:solidFill>
                <a:latin typeface="Arial Unicode MS" pitchFamily="34" charset="-128"/>
              </a:rPr>
            </a:br>
            <a:r>
              <a:rPr lang="en-US" sz="1600">
                <a:solidFill>
                  <a:srgbClr val="00FF00"/>
                </a:solidFill>
                <a:latin typeface="Arial" charset="0"/>
                <a:cs typeface="Arial" charset="0"/>
              </a:rPr>
              <a:t>Macro or Micro </a:t>
            </a:r>
            <a:r>
              <a:rPr lang="en-US" sz="1600">
                <a:solidFill>
                  <a:srgbClr val="00FF00"/>
                </a:solidFill>
                <a:latin typeface="Arial Unicode MS" pitchFamily="34" charset="-128"/>
              </a:rPr>
              <a:t> </a:t>
            </a:r>
          </a:p>
          <a:p>
            <a:pPr algn="ctr"/>
            <a:endParaRPr lang="en-US" sz="1600">
              <a:solidFill>
                <a:srgbClr val="00FF00"/>
              </a:solidFill>
              <a:latin typeface="Arial Unicode MS" pitchFamily="34" charset="-128"/>
            </a:endParaRPr>
          </a:p>
          <a:p>
            <a:pPr algn="ctr"/>
            <a:r>
              <a:rPr lang="en-US" sz="1200" b="1">
                <a:solidFill>
                  <a:srgbClr val="FFFF00"/>
                </a:solidFill>
                <a:latin typeface="Arial" charset="0"/>
              </a:rPr>
              <a:t>	</a:t>
            </a:r>
            <a:endParaRPr lang="en-US" sz="1200" b="1">
              <a:solidFill>
                <a:srgbClr val="0000CC"/>
              </a:solidFill>
              <a:latin typeface="Arial" charset="0"/>
            </a:endParaRPr>
          </a:p>
        </p:txBody>
      </p:sp>
      <p:sp>
        <p:nvSpPr>
          <p:cNvPr id="3075" name="Text Box 3"/>
          <p:cNvSpPr txBox="1">
            <a:spLocks noChangeArrowheads="1"/>
          </p:cNvSpPr>
          <p:nvPr/>
        </p:nvSpPr>
        <p:spPr bwMode="auto">
          <a:xfrm>
            <a:off x="3805899" y="5562600"/>
            <a:ext cx="175445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a:r>
              <a:rPr lang="en-US" sz="1200" dirty="0" smtClean="0">
                <a:solidFill>
                  <a:srgbClr val="00FF00"/>
                </a:solidFill>
                <a:latin typeface="Arial" charset="0"/>
              </a:rPr>
              <a:t>September </a:t>
            </a:r>
            <a:r>
              <a:rPr lang="en-US" sz="1200" dirty="0">
                <a:solidFill>
                  <a:srgbClr val="00FF00"/>
                </a:solidFill>
                <a:latin typeface="Arial" charset="0"/>
              </a:rPr>
              <a:t>, </a:t>
            </a:r>
            <a:r>
              <a:rPr lang="en-US" sz="1200" dirty="0" smtClean="0">
                <a:solidFill>
                  <a:srgbClr val="00FF00"/>
                </a:solidFill>
                <a:latin typeface="Arial" charset="0"/>
              </a:rPr>
              <a:t>2014</a:t>
            </a:r>
            <a:endParaRPr lang="en-US" sz="1200" dirty="0">
              <a:solidFill>
                <a:srgbClr val="00FF00"/>
              </a:solidFill>
              <a:latin typeface="Arial" charset="0"/>
            </a:endParaRPr>
          </a:p>
          <a:p>
            <a:pPr algn="ctr"/>
            <a:r>
              <a:rPr lang="en-US" sz="1200" dirty="0" smtClean="0">
                <a:solidFill>
                  <a:srgbClr val="00FF00"/>
                </a:solidFill>
                <a:latin typeface="Arial" charset="0"/>
              </a:rPr>
              <a:t>PEMEX</a:t>
            </a:r>
            <a:endParaRPr lang="en-US" sz="1200" dirty="0">
              <a:solidFill>
                <a:srgbClr val="00FF00"/>
              </a:solidFill>
              <a:latin typeface="Arial" charset="0"/>
            </a:endParaRPr>
          </a:p>
          <a:p>
            <a:pPr algn="ctr"/>
            <a:r>
              <a:rPr lang="en-US" sz="1200" b="1" dirty="0" err="1" smtClean="0">
                <a:solidFill>
                  <a:srgbClr val="92D050"/>
                </a:solidFill>
                <a:latin typeface="Arial" charset="0"/>
              </a:rPr>
              <a:t>Villlahermosa</a:t>
            </a:r>
            <a:r>
              <a:rPr lang="en-US" sz="1200" dirty="0" smtClean="0">
                <a:solidFill>
                  <a:srgbClr val="00FF00"/>
                </a:solidFill>
                <a:latin typeface="Arial" charset="0"/>
              </a:rPr>
              <a:t>, Mexico</a:t>
            </a:r>
            <a:endParaRPr lang="en-US" sz="1200" dirty="0">
              <a:solidFill>
                <a:srgbClr val="00FF00"/>
              </a:solidFill>
              <a:latin typeface="Arial" charset="0"/>
            </a:endParaRPr>
          </a:p>
          <a:p>
            <a:pPr algn="ctr"/>
            <a:endParaRPr lang="en-US" sz="1200" dirty="0">
              <a:solidFill>
                <a:srgbClr val="00FF00"/>
              </a:solidFill>
              <a:latin typeface="Arial" charset="0"/>
            </a:endParaRPr>
          </a:p>
        </p:txBody>
      </p:sp>
      <p:pic>
        <p:nvPicPr>
          <p:cNvPr id="288773" name="Bubble_Example_01.avi">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209800" y="1685925"/>
            <a:ext cx="5181600"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250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466" fill="hold"/>
                                        <p:tgtEl>
                                          <p:spTgt spid="28877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8773"/>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88773"/>
                                        </p:tgtEl>
                                      </p:cBhvr>
                                    </p:cmd>
                                  </p:childTnLst>
                                </p:cTn>
                              </p:par>
                            </p:childTnLst>
                          </p:cTn>
                        </p:par>
                      </p:childTnLst>
                    </p:cTn>
                  </p:par>
                </p:childTnLst>
              </p:cTn>
              <p:nextCondLst>
                <p:cond evt="onClick" delay="0">
                  <p:tgtEl>
                    <p:spTgt spid="288773"/>
                  </p:tgtEl>
                </p:cond>
              </p:nextCondLst>
            </p:seq>
            <p:video>
              <p:cMediaNode>
                <p:cTn id="12" fill="hold" display="0">
                  <p:stCondLst>
                    <p:cond delay="indefinite"/>
                  </p:stCondLst>
                  <p:endCondLst>
                    <p:cond evt="onNext" delay="0">
                      <p:tgtEl>
                        <p:sldTgt/>
                      </p:tgtEl>
                    </p:cond>
                    <p:cond evt="onPrev" delay="0">
                      <p:tgtEl>
                        <p:sldTgt/>
                      </p:tgtEl>
                    </p:cond>
                  </p:endCondLst>
                </p:cTn>
                <p:tgtEl>
                  <p:spTgt spid="288773"/>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6061</Words>
  <Application>Microsoft Office PowerPoint</Application>
  <PresentationFormat>On-screen Show (4:3)</PresentationFormat>
  <Paragraphs>351</Paragraphs>
  <Slides>64</Slides>
  <Notes>63</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 Unicode MS</vt:lpstr>
      <vt:lpstr>Arial</vt:lpstr>
      <vt:lpstr>Calibri</vt:lpstr>
      <vt:lpstr>Times New Roman</vt:lpstr>
      <vt:lpstr>Verdana Ref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Pine Valley 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dc:creator>
  <cp:lastModifiedBy>Victor Jones</cp:lastModifiedBy>
  <cp:revision>80</cp:revision>
  <cp:lastPrinted>2014-06-01T20:28:40Z</cp:lastPrinted>
  <dcterms:created xsi:type="dcterms:W3CDTF">2013-02-22T17:39:59Z</dcterms:created>
  <dcterms:modified xsi:type="dcterms:W3CDTF">2015-04-21T14:52:21Z</dcterms:modified>
</cp:coreProperties>
</file>